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1551" r:id="rId5"/>
    <p:sldId id="10063" r:id="rId6"/>
    <p:sldId id="10074" r:id="rId7"/>
    <p:sldId id="10068" r:id="rId8"/>
    <p:sldId id="10070" r:id="rId9"/>
    <p:sldId id="10071" r:id="rId10"/>
    <p:sldId id="10072" r:id="rId11"/>
    <p:sldId id="100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7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8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5670126-9E14-28BD-7A36-2FB3FFC7BD07}" name="Jerry Zuniga" initials="JZ" userId="S::JeZuniga@habitat.org::545d83e2-2cee-4371-99d3-5552a31ad05c" providerId="AD"/>
  <p188:author id="{B474013D-F260-CE2B-02D3-F6EBBE2AA324}" name="Michael Delarosa" initials="MD" userId="S::mdelarosa@habitat.org::51ef24cf-3fe3-4864-9adb-8c8976899b91" providerId="AD"/>
  <p188:author id="{718F8E59-A227-CADB-1023-B3B11AEA3994}" name="Jerry Zuniga" initials="JZ" userId="S::jezuniga@habitat.org::545d83e2-2cee-4371-99d3-5552a31ad05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C557"/>
    <a:srgbClr val="F5E8CE"/>
    <a:srgbClr val="A5343A"/>
    <a:srgbClr val="E6D9C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57978"/>
  </p:normalViewPr>
  <p:slideViewPr>
    <p:cSldViewPr snapToGrid="0">
      <p:cViewPr varScale="1">
        <p:scale>
          <a:sx n="83" d="100"/>
          <a:sy n="83" d="100"/>
        </p:scale>
        <p:origin x="3840" y="200"/>
      </p:cViewPr>
      <p:guideLst>
        <p:guide orient="horz" pos="1176"/>
        <p:guide pos="384"/>
        <p:guide orient="horz" pos="888"/>
      </p:guideLst>
    </p:cSldViewPr>
  </p:slid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442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8737A-A997-DB45-A9A9-72CA14049213}" type="datetimeFigureOut">
              <a:rPr lang="en-US" smtClean="0"/>
              <a:t>12/21/25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D0DEF-F223-D847-AFE9-A22F4909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12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7C26AC-797B-0A4A-AB6A-D1BDBEEEB6F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8227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29012-4D75-9D91-E2BA-96133CA52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A92E53-FA50-31D9-4AB8-79DD249F30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EF7FA4-92BB-8813-E0FB-BCC49A2324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829F9-49ED-D593-FCF3-27FF7ECDB9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488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3387A-DF00-6094-8F66-611BA1CD4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3F6BA3-50FA-FF7F-F9C6-AC06C5C8AD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3AF99D-0EED-7A02-25AA-0B1EB4E10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F91344-E150-2AC7-ADAA-87147568AD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88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378BF-B3AD-A0C8-C583-3EBE5F972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B4ABAC-D420-6E52-0BA8-4850584AAA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98680E-62EA-3D92-5C15-192D31930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C5478-AFCC-8BE2-DB72-8F63898D06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42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CE6E5-BE21-1713-37F2-CFC44A828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2BE52F-11A8-E3D9-DF50-FC6F3ED85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381BEF-A875-FFE8-CD63-2D16063225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Facilitation notes (how to build and read this slide)</a:t>
            </a:r>
            <a:br>
              <a:rPr lang="en-US" b="1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1: Collect scores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Pull the team’s assessment results for all </a:t>
            </a:r>
            <a:r>
              <a:rPr lang="en-US" b="1" dirty="0"/>
              <a:t>15 sub-factors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same scale used in the tool (</a:t>
            </a:r>
            <a:r>
              <a:rPr lang="en-US" b="1" dirty="0"/>
              <a:t>Inactive → Ready</a:t>
            </a:r>
            <a:r>
              <a:rPr lang="en-US" dirty="0"/>
              <a:t>, numeric scale if captured).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2: Plot individual staff scores (orange)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For each sub-factor row, place an </a:t>
            </a:r>
            <a:r>
              <a:rPr lang="en-US" b="1" dirty="0"/>
              <a:t>orange marker</a:t>
            </a:r>
            <a:r>
              <a:rPr lang="en-US" dirty="0"/>
              <a:t> at each team member’s score along the horizontal scale.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Keep markers aligned to the correct row so every sub-factor has a visible cluster of orange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3: Calculate and plot the average (blue)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For each sub-factor, compute the </a:t>
            </a:r>
            <a:r>
              <a:rPr lang="en-US" b="1" dirty="0"/>
              <a:t>average of all staff scores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Place a </a:t>
            </a:r>
            <a:r>
              <a:rPr lang="en-US" b="1" dirty="0"/>
              <a:t>blue marker</a:t>
            </a:r>
            <a:r>
              <a:rPr lang="en-US" dirty="0"/>
              <a:t> at the average score on the same row.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4: Show the “span” (range bar)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For each sub-factor, identify the </a:t>
            </a:r>
            <a:r>
              <a:rPr lang="en-US" b="1" dirty="0"/>
              <a:t>lowest (min)</a:t>
            </a:r>
            <a:r>
              <a:rPr lang="en-US" dirty="0"/>
              <a:t> and </a:t>
            </a:r>
            <a:r>
              <a:rPr lang="en-US" b="1" dirty="0"/>
              <a:t>highest (max)</a:t>
            </a:r>
            <a:r>
              <a:rPr lang="en-US" dirty="0"/>
              <a:t> staff score.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Draw a horizontal </a:t>
            </a:r>
            <a:r>
              <a:rPr lang="en-US" b="1" dirty="0"/>
              <a:t>range bar</a:t>
            </a:r>
            <a:r>
              <a:rPr lang="en-US" dirty="0"/>
              <a:t> across that row from </a:t>
            </a:r>
            <a:r>
              <a:rPr lang="en-US" b="1" dirty="0"/>
              <a:t>min → max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Interpretation: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Short bar = strong alignment</a:t>
            </a:r>
            <a:r>
              <a:rPr lang="en-US" dirty="0"/>
              <a:t> (team sees it similarly).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Long bar = wider perspective</a:t>
            </a:r>
            <a:r>
              <a:rPr lang="en-US" dirty="0"/>
              <a:t> (team views it differently).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5: Debrief what stands out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Call out the </a:t>
            </a:r>
            <a:r>
              <a:rPr lang="en-US" b="1" dirty="0"/>
              <a:t>tightest spans</a:t>
            </a:r>
            <a:r>
              <a:rPr lang="en-US" dirty="0"/>
              <a:t> (closest bars) as areas of shared understanding or consistent experience.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Call out the </a:t>
            </a:r>
            <a:r>
              <a:rPr lang="en-US" b="1" dirty="0"/>
              <a:t>widest spans</a:t>
            </a:r>
            <a:r>
              <a:rPr lang="en-US" dirty="0"/>
              <a:t> (furthest bars) as areas needing discussion, clarification, or more context.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</a:t>
            </a:r>
            <a:r>
              <a:rPr lang="en-US" b="1" dirty="0"/>
              <a:t>blue average</a:t>
            </a:r>
            <a:r>
              <a:rPr lang="en-US" dirty="0"/>
              <a:t> to anchor the “where we land overall,” then use the </a:t>
            </a:r>
            <a:r>
              <a:rPr lang="en-US" b="1" dirty="0"/>
              <a:t>orange spread</a:t>
            </a:r>
            <a:r>
              <a:rPr lang="en-US" dirty="0"/>
              <a:t> to explain “how consistent that view is across the team.”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1D808-CB10-17E5-B02F-C4FF0BAEA0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44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984A1-129A-8EB7-C223-5C83DF752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1AA4FE-1224-F427-4037-9A7451683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54F41B-9FD0-6DF0-710A-D71ADE1309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Facilitation notes (Deep Dive slide for widest-perspective sub-factors)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 of this slide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this slide as the follow-up when a sub-factor shows the </a:t>
            </a:r>
            <a:r>
              <a:rPr lang="en-US" b="1" dirty="0"/>
              <a:t>widest range of scores</a:t>
            </a:r>
            <a:r>
              <a:rPr lang="en-US" dirty="0"/>
              <a:t> (longest bar) on the “Collective Readiness” chart.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goal is to turn “we disagree” into “we understand why,” then land on a </a:t>
            </a:r>
            <a:r>
              <a:rPr lang="en-US" b="1" dirty="0"/>
              <a:t>shared consensus score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1: Rename the slide title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Replace the placeholder with the specific sub-factor: </a:t>
            </a:r>
            <a:r>
              <a:rPr lang="en-US" b="1" dirty="0"/>
              <a:t>“Deep Dive: [Sub-Factor Name]”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2: Replace the staged markers with your team’s data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dots on the scale are </a:t>
            </a:r>
            <a:r>
              <a:rPr lang="en-US" b="1" dirty="0"/>
              <a:t>staged placeholders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Move the </a:t>
            </a:r>
            <a:r>
              <a:rPr lang="en-US" b="1" dirty="0"/>
              <a:t>orange markers</a:t>
            </a:r>
            <a:r>
              <a:rPr lang="en-US" dirty="0"/>
              <a:t> to match each team member’s score.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Recalculate the </a:t>
            </a:r>
            <a:r>
              <a:rPr lang="en-US" b="1" dirty="0"/>
              <a:t>average</a:t>
            </a:r>
            <a:r>
              <a:rPr lang="en-US" dirty="0"/>
              <a:t> for the team and move the </a:t>
            </a:r>
            <a:r>
              <a:rPr lang="en-US" b="1" dirty="0"/>
              <a:t>blue marker</a:t>
            </a:r>
            <a:r>
              <a:rPr lang="en-US" dirty="0"/>
              <a:t> to the correct spot.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3: Populate the definition and guiding question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Pull the </a:t>
            </a:r>
            <a:r>
              <a:rPr lang="en-US" b="1" dirty="0"/>
              <a:t>official definition</a:t>
            </a:r>
            <a:r>
              <a:rPr lang="en-US" dirty="0"/>
              <a:t> and </a:t>
            </a:r>
            <a:r>
              <a:rPr lang="en-US" b="1" dirty="0"/>
              <a:t>guiding question</a:t>
            </a:r>
            <a:r>
              <a:rPr lang="en-US" dirty="0"/>
              <a:t> for that sub-factor (from Readiness Guide).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Paste them into the “Sub-Factor Recap” area so everyone is using the same criteria.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4: Facilitate the discussion (use the prompts on-slide)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Ask higher scorers: </a:t>
            </a:r>
            <a:r>
              <a:rPr lang="en-US" b="1" dirty="0"/>
              <a:t>What specific evidence did you see that led to your score?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Ask lower scorers: </a:t>
            </a:r>
            <a:r>
              <a:rPr lang="en-US" b="1" dirty="0"/>
              <a:t>What is missing that kept you at your score?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Ask the group: </a:t>
            </a:r>
            <a:r>
              <a:rPr lang="en-US" b="1" dirty="0"/>
              <a:t>What would it take to move to the next level?</a:t>
            </a:r>
            <a:r>
              <a:rPr lang="en-US" dirty="0"/>
              <a:t> (name concrete conditions, not aspirations)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5: Land on a consensus score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Agree on </a:t>
            </a:r>
            <a:r>
              <a:rPr lang="en-US" b="1" dirty="0"/>
              <a:t>one consensus score</a:t>
            </a:r>
            <a:r>
              <a:rPr lang="en-US" dirty="0"/>
              <a:t> that best reflects current reality.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Capture 1–3 “proof points” that justify the consensus (what evidence makes it true).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6: Duplicate for additional sub-factors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Duplicate this slide for each additional sub-factor you want to discuss.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Plan </a:t>
            </a:r>
            <a:r>
              <a:rPr lang="en-US" b="1" dirty="0"/>
              <a:t>15–30 minutes per deep-dive slide</a:t>
            </a:r>
            <a:r>
              <a:rPr lang="en-US" dirty="0"/>
              <a:t> (more time if the score span is especially wide or evidence is unclear).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A0D74-2C15-215F-0ED1-47569941FD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48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E1AE-4625-1C22-9BFC-6B62E9CC0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1B733A-25B7-4C74-7F64-3BB3E65C77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C30DB4-0AF3-AD13-EF2C-A060223C2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Facilitation notes (Action Planning slide)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 of this slide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Turn the deep-dive conversation into </a:t>
            </a:r>
            <a:r>
              <a:rPr lang="en-US" b="1" dirty="0"/>
              <a:t>1–2 concrete actions</a:t>
            </a:r>
            <a:r>
              <a:rPr lang="en-US" dirty="0"/>
              <a:t> the team can actually complete in the next </a:t>
            </a:r>
            <a:r>
              <a:rPr lang="en-US" b="1" dirty="0"/>
              <a:t>90 days</a:t>
            </a:r>
            <a:r>
              <a:rPr lang="en-US" dirty="0"/>
              <a:t>. Not a visionary manifesto. Not “explore options.” Real steps.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1: Rename the slide title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Update to match the sub-factor you are action-planning for:</a:t>
            </a:r>
            <a:br>
              <a:rPr lang="en-US" dirty="0"/>
            </a:br>
            <a:r>
              <a:rPr lang="en-US" b="1" dirty="0"/>
              <a:t>“Action Planning: [Sub-Factor Name]”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2: Fill in the consensus score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Enter the </a:t>
            </a:r>
            <a:r>
              <a:rPr lang="en-US" b="1" dirty="0"/>
              <a:t>consensus level</a:t>
            </a:r>
            <a:r>
              <a:rPr lang="en-US" dirty="0"/>
              <a:t> you agreed on during the Deep Dive (e.g., Inactive, Aware, Exploring, Planning, Preparing, Ready).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the group landed between levels, pick the </a:t>
            </a:r>
            <a:r>
              <a:rPr lang="en-US" b="1" dirty="0"/>
              <a:t>lower level</a:t>
            </a:r>
            <a:r>
              <a:rPr lang="en-US" dirty="0"/>
              <a:t> unless there is clear evidence you meet the higher one.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3: Identify the strategic focus area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Readiness Guide to select the focus area that corresponds to the consensus level (example shown on the slide, like “Strategy and Piloting”).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Replace the placeholder text with the exact focus area name so it is clear what you are prioritizing.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4: Generate practical steps for the next 3 months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 a group, answer the prompt at the top of the box.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Keep actions </a:t>
            </a:r>
            <a:r>
              <a:rPr lang="en-US" b="1" dirty="0"/>
              <a:t>small enough to finish</a:t>
            </a:r>
            <a:r>
              <a:rPr lang="en-US" dirty="0"/>
              <a:t> in 90 days, but meaningful enough to change the score later.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Good actions should include: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Owner</a:t>
            </a:r>
            <a:r>
              <a:rPr lang="en-US" dirty="0"/>
              <a:t> (who is responsible)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Deliverable</a:t>
            </a:r>
            <a:r>
              <a:rPr lang="en-US" dirty="0"/>
              <a:t> (what will exist when it’s done)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Deadline</a:t>
            </a:r>
            <a:r>
              <a:rPr lang="en-US" dirty="0"/>
              <a:t> (date or week)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Success check</a:t>
            </a:r>
            <a:r>
              <a:rPr lang="en-US" dirty="0"/>
              <a:t> (how you’ll know it worked)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5: Use the facilitator notes bullets to structure the discussion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Replace the [Facilitator Note] placeholders with prompts like: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“What is the simplest next step that would move us one level?”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“What decision, template, process, or meeting do we need to lock this in?”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dirty="0"/>
              <a:t>“What is one thing we can stop doing or simplify to make this possible?”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6: Close with commitment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 the final 1–2 actions out loud.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Confirm the owner(s) and deadlines.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Capture the actions somewhere trackable (shared doc, task list, project board) so this does not become another beautiful slide that changes nothing.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Optional: Duplicate if planning multiple sub-factors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Duplicate this slide for each additional priority sub-factor you want to action plan.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FEE5B-CC4D-32F2-4741-8D121940F0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33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89CBE-500C-116B-6CE1-0118DDA00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A1B0A8-9138-63BA-7299-EAF9D79064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7204B1-F03C-030E-26F7-4F74C97C2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Notes instructions (3-Month Action Plan at-a-Glance)</a:t>
            </a:r>
            <a:br>
              <a:rPr lang="en-US" b="1" dirty="0"/>
            </a:br>
            <a:r>
              <a:rPr lang="en-US" dirty="0"/>
              <a:t>Now that we’ve agreed on our consensus scores and identified several practical steps to move each priority sub-factor forward, this slide pulls everything into one simple snapshot. It summarizes the sub-factors we prioritized, the readiness level we agreed best reflects our current reality, and the specific actions we’re committing to complete over the next 90 days so we leave with a plan, not just a discussion.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1" dirty="0"/>
          </a:p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Purpose of this slide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Summarize the decisions we just made into a single view the team can reference after the meeting, because humans forget everything the second a calendar invite ends.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1: Populate the table (one row per priority sub-factor)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b="1" dirty="0"/>
              <a:t>Priority Area</a:t>
            </a:r>
            <a:r>
              <a:rPr lang="en-US" dirty="0"/>
              <a:t>, replace each placeholder with the </a:t>
            </a:r>
            <a:r>
              <a:rPr lang="en-US" b="1" dirty="0"/>
              <a:t>sub-factor name</a:t>
            </a:r>
            <a:r>
              <a:rPr lang="en-US" dirty="0"/>
              <a:t> you action-planned (from the prior slide titles).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b="1" dirty="0"/>
              <a:t>Consensus Score</a:t>
            </a:r>
            <a:r>
              <a:rPr lang="en-US" dirty="0"/>
              <a:t>, enter the </a:t>
            </a:r>
            <a:r>
              <a:rPr lang="en-US" b="1" dirty="0"/>
              <a:t>agreed readiness level</a:t>
            </a:r>
            <a:r>
              <a:rPr lang="en-US" dirty="0"/>
              <a:t> for that sub-factor (Inactive, Aware, Exploring, Planning, Preparing, Ready).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b="1" dirty="0"/>
              <a:t>Key Action Items (Next 90 Days)</a:t>
            </a:r>
            <a:r>
              <a:rPr lang="en-US" dirty="0"/>
              <a:t>, list </a:t>
            </a:r>
            <a:r>
              <a:rPr lang="en-US" b="1" dirty="0"/>
              <a:t>1–2 actions max</a:t>
            </a:r>
            <a:r>
              <a:rPr lang="en-US" dirty="0"/>
              <a:t> per sub-factor (the same actions you captured on each Action Planning slide).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2: Keep action items “trackable”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Write action items as </a:t>
            </a:r>
            <a:r>
              <a:rPr lang="en-US" b="1" dirty="0"/>
              <a:t>deliverables</a:t>
            </a:r>
            <a:r>
              <a:rPr lang="en-US" dirty="0"/>
              <a:t>, not activities.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Include at least one of these in the text (as space allows):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Owner</a:t>
            </a:r>
            <a:endParaRPr lang="en-US" dirty="0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Deadline</a:t>
            </a:r>
            <a:r>
              <a:rPr lang="en-US" dirty="0"/>
              <a:t> (week/date)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b="1" dirty="0"/>
              <a:t>Output</a:t>
            </a:r>
            <a:r>
              <a:rPr lang="en-US" dirty="0"/>
              <a:t> (what will be produced)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you need more detail than fits here, keep the table concise and note “See Action Planning slide for full details.”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3: Sanity check before you move 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Confirm the list reflects what the team actually agreed to (not what the loudest person wanted).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Make sure each priority has a clear next step that can be completed within </a:t>
            </a:r>
            <a:r>
              <a:rPr lang="en-US" b="1" dirty="0"/>
              <a:t>90 days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Step 4: Close the section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 each row out loud quickly.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Confirm owners and timing.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Reinforce that this table is the </a:t>
            </a:r>
            <a:r>
              <a:rPr lang="en-US" b="1" dirty="0"/>
              <a:t>meeting takeaway</a:t>
            </a:r>
            <a:r>
              <a:rPr lang="en-US" dirty="0"/>
              <a:t> and the reference point for follow-up.</a:t>
            </a:r>
          </a:p>
          <a:p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53A15-256F-F9EC-B988-B4E6BD7303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9D0DEF-F223-D847-AFE9-A22F4909F4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45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18D16-BA4F-9A7E-45D1-59A830EA0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88FB3-D975-D7D4-F81B-5A63F7930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4BF40-B256-D0D7-3C07-F984AC327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62464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32367-59D9-3DFB-BFC0-EF387FDB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58BCB7-8554-4D5B-5E85-A69803591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F7140DF-9550-3308-7794-A6CD1A14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850331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703627-ACE1-A8F8-EA11-EEAAFB46D0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7015A-C1DD-9F40-C1E4-0CC5CA5E6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01BACAF-DB25-8C9A-9516-B8375183E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16679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650FD0BD-7431-4E5D-DD49-776335A5261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3447BE-88A3-BCEE-ED9B-41CAE118A3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34760" y="6010508"/>
            <a:ext cx="1922480" cy="64459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3371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A7A4-EA9D-62F0-C8E4-B656E0FB5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01D6B-DBC8-C210-2027-DA088E39E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5CFEB08-4BFB-C0DB-CE9F-3411C318A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85346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7A66B-04B6-67EE-174A-8D76D8ADB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D5D82-6629-AE75-9A3C-1E24E8A6D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D577047-58D4-3BD4-E174-FEFB147CF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892320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89A3-BE73-F48E-9C04-2FEA53654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30AAD-FFF0-69D2-4AB9-C69B6DDCC6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B321B-F71C-61B5-D761-F9E2AF32A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92511EB-70F8-7BD4-F444-1CDFB9E42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007012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3DA79-52A5-4BCF-133F-7D44FAF28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A1C35-5E05-0515-677B-EB8047395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26B9C-1AC5-76D5-1326-B664C4AA6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637340-3EC4-2742-FECA-D23EAF171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0EE8AD-8C64-1228-419F-7F80F29170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45B5BB6-F483-648F-A872-6332D5AAF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87280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0D9A-4345-03A8-4E3B-7E150CD87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0C11A-8E1E-91A9-5133-1D78B28AC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625393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631C34D-6662-FDB6-A68D-ECB36AB95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335498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72D0-F6BE-4A55-50AD-A442AFE16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65819-0656-6D56-1641-62BC1D3AD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36DA1-EC7E-25EE-0487-66F1312D5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7CCB2C2-1A82-E5C7-D5BC-28D5356B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97567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782A2-5DCF-8D04-6F49-092972ED8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B02F9-CF6E-E926-F72A-A597A370DA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35F397-BFED-61C7-A859-053C81356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214B55-A6A8-799C-4555-63BC51F2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443805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526307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7FD68D-1C7E-4D70-95D0-00C2F581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BFD9E-BBF2-D474-B88A-5E3C9C308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77AA6-2067-7438-ACE8-63FB962D5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44380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‹#›</a:t>
            </a:fld>
            <a:r>
              <a:rPr lang="en-US" dirty="0"/>
              <a:t> </a:t>
            </a:r>
            <a:r>
              <a:rPr lang="en-US" sz="9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Housing Preservation Strategy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8206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77A5D65-8CAC-3385-05D1-80E87420D613}"/>
              </a:ext>
            </a:extLst>
          </p:cNvPr>
          <p:cNvGrpSpPr/>
          <p:nvPr/>
        </p:nvGrpSpPr>
        <p:grpSpPr>
          <a:xfrm>
            <a:off x="4223749" y="2014566"/>
            <a:ext cx="3672490" cy="1985159"/>
            <a:chOff x="4133386" y="2036868"/>
            <a:chExt cx="3672490" cy="198515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68C1658-66C1-196E-0419-D7590236E621}"/>
                </a:ext>
              </a:extLst>
            </p:cNvPr>
            <p:cNvSpPr txBox="1"/>
            <p:nvPr/>
          </p:nvSpPr>
          <p:spPr>
            <a:xfrm>
              <a:off x="4133386" y="2036868"/>
              <a:ext cx="3672490" cy="1985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93688" indent="0" algn="l">
                <a:tabLst/>
              </a:pPr>
              <a:r>
                <a:rPr lang="en-US" sz="3700" b="1" dirty="0">
                  <a:effectLst/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Home Repair</a:t>
              </a:r>
            </a:p>
            <a:p>
              <a:pPr marL="293688" indent="0" algn="l">
                <a:tabLst/>
              </a:pPr>
              <a:br>
                <a:rPr lang="en-US" sz="3200" b="1" dirty="0">
                  <a:effectLst/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</a:br>
              <a:br>
                <a:rPr lang="en-US" sz="900" b="1" dirty="0">
                  <a:effectLst/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</a:br>
              <a:r>
                <a:rPr lang="en-US" sz="1500" b="1" dirty="0">
                  <a:solidFill>
                    <a:schemeClr val="accent5"/>
                  </a:solidFill>
                  <a:effectLst/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From Insight to Action </a:t>
              </a:r>
              <a:r>
                <a:rPr lang="en-US" sz="1500" dirty="0">
                  <a:effectLst/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– </a:t>
              </a:r>
              <a:r>
                <a:rPr lang="en-US" sz="1500" dirty="0"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P</a:t>
              </a:r>
              <a:r>
                <a:rPr lang="en-US" sz="1500" dirty="0">
                  <a:effectLst/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ost assessment </a:t>
              </a:r>
              <a:r>
                <a:rPr lang="en-US" sz="1500" dirty="0"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p</a:t>
              </a:r>
              <a:r>
                <a:rPr lang="en-US" sz="1500" dirty="0">
                  <a:effectLst/>
                  <a:latin typeface="Raleway" pitchFamily="2" charset="77"/>
                  <a:ea typeface="Helvetica Neue Thin" panose="020B0403020202020204" pitchFamily="34" charset="0"/>
                  <a:cs typeface="Helvetica Neue" panose="02000503000000020004" pitchFamily="2" charset="0"/>
                </a:rPr>
                <a:t>lanning for successful home repair program launch.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4AFBA16-0812-BE69-5922-14C4263AA355}"/>
                </a:ext>
              </a:extLst>
            </p:cNvPr>
            <p:cNvSpPr txBox="1"/>
            <p:nvPr/>
          </p:nvSpPr>
          <p:spPr>
            <a:xfrm>
              <a:off x="4454913" y="2519505"/>
              <a:ext cx="3046141" cy="6617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700" b="1" dirty="0">
                  <a:effectLst/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Readiness</a:t>
              </a:r>
              <a:endParaRPr lang="en-US" sz="3700" dirty="0"/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DBC626-FFD0-C041-1AE8-876DDA951984}"/>
              </a:ext>
            </a:extLst>
          </p:cNvPr>
          <p:cNvCxnSpPr/>
          <p:nvPr/>
        </p:nvCxnSpPr>
        <p:spPr>
          <a:xfrm>
            <a:off x="4283243" y="2172560"/>
            <a:ext cx="0" cy="1794424"/>
          </a:xfrm>
          <a:prstGeom prst="line">
            <a:avLst/>
          </a:prstGeom>
          <a:ln w="571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FA5343-5417-95BC-E1F5-1918A2106530}"/>
              </a:ext>
            </a:extLst>
          </p:cNvPr>
          <p:cNvCxnSpPr/>
          <p:nvPr/>
        </p:nvCxnSpPr>
        <p:spPr>
          <a:xfrm>
            <a:off x="7938188" y="2172560"/>
            <a:ext cx="0" cy="1794424"/>
          </a:xfrm>
          <a:prstGeom prst="line">
            <a:avLst/>
          </a:prstGeom>
          <a:ln w="5715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980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A29C3-6D51-06BC-D903-9448ACA1C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51516-7ADE-D3D1-D5A6-E324B89C4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Repair Pre-Launch Planning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33EEA-7E44-5393-8A8F-1CC599710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0390" y="1710851"/>
            <a:ext cx="4981415" cy="4135446"/>
          </a:xfrm>
        </p:spPr>
        <p:txBody>
          <a:bodyPr numCol="1" spcCol="182880"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Welcome &amp; The Framework: </a:t>
            </a:r>
            <a:r>
              <a:rPr lang="en-US" sz="1800" dirty="0">
                <a:latin typeface="Raleway" pitchFamily="2" charset="77"/>
              </a:rPr>
              <a:t>Setting the stage and reviewing goals for this effort.</a:t>
            </a:r>
          </a:p>
          <a:p>
            <a:pPr marL="0" indent="0">
              <a:buNone/>
            </a:pPr>
            <a:endParaRPr lang="en-US" sz="1050" dirty="0">
              <a:latin typeface="Raleway" pitchFamily="2" charset="77"/>
            </a:endParaRPr>
          </a:p>
          <a:p>
            <a:pPr marL="0" indent="0">
              <a:buNone/>
            </a:pPr>
            <a:r>
              <a:rPr lang="en-US" sz="1800" b="1" dirty="0">
                <a:latin typeface="Helvetica" pitchFamily="2" charset="0"/>
              </a:rPr>
              <a:t>Our Collective Results: </a:t>
            </a:r>
            <a:r>
              <a:rPr lang="en-US" sz="1800" dirty="0">
                <a:latin typeface="Raleway" pitchFamily="2" charset="77"/>
              </a:rPr>
              <a:t>A transparent look at the aggregated team data.</a:t>
            </a:r>
          </a:p>
          <a:p>
            <a:pPr marL="0" indent="0">
              <a:buNone/>
            </a:pPr>
            <a:endParaRPr lang="en-US" sz="1050" dirty="0">
              <a:latin typeface="Raleway" pitchFamily="2" charset="77"/>
            </a:endParaRPr>
          </a:p>
          <a:p>
            <a:pPr marL="0" indent="0">
              <a:buNone/>
            </a:pPr>
            <a:r>
              <a:rPr lang="en-US" sz="1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Deep Dive &amp; Consensus: </a:t>
            </a:r>
            <a:r>
              <a:rPr lang="en-US" sz="1800" dirty="0">
                <a:latin typeface="Raleway" pitchFamily="2" charset="77"/>
              </a:rPr>
              <a:t>Focused discussion on our top 3 priority areas.</a:t>
            </a:r>
          </a:p>
          <a:p>
            <a:pPr marL="0" indent="0">
              <a:buNone/>
            </a:pPr>
            <a:endParaRPr lang="en-US" sz="105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0" indent="0">
              <a:buNone/>
            </a:pPr>
            <a:r>
              <a:rPr lang="en-US" sz="1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Action Planning &amp; Next Steps: </a:t>
            </a:r>
            <a:r>
              <a:rPr lang="en-US" sz="1800" dirty="0">
                <a:latin typeface="Raleway" pitchFamily="2" charset="77"/>
              </a:rPr>
              <a:t>Translating our discussion into a concrete plan.</a:t>
            </a:r>
          </a:p>
          <a:p>
            <a:pPr marL="0" indent="0">
              <a:buNone/>
            </a:pPr>
            <a:endParaRPr lang="en-US" sz="1050" dirty="0">
              <a:latin typeface="Raleway" pitchFamily="2" charset="77"/>
            </a:endParaRPr>
          </a:p>
          <a:p>
            <a:pPr marL="0" indent="0">
              <a:buNone/>
            </a:pPr>
            <a:r>
              <a:rPr lang="en-US" sz="1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Wrap-Up: </a:t>
            </a:r>
            <a:r>
              <a:rPr lang="en-US" sz="1800" dirty="0">
                <a:latin typeface="Raleway" pitchFamily="2" charset="77"/>
              </a:rPr>
              <a:t>Confirming our commitments and the path forward.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7AB8E84-607C-2B6F-DD7C-320A20F495BB}"/>
              </a:ext>
            </a:extLst>
          </p:cNvPr>
          <p:cNvCxnSpPr>
            <a:cxnSpLocks/>
          </p:cNvCxnSpPr>
          <p:nvPr/>
        </p:nvCxnSpPr>
        <p:spPr>
          <a:xfrm>
            <a:off x="4379054" y="1476462"/>
            <a:ext cx="0" cy="4764947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98BF6041-B9D5-B6ED-1ED7-A7F2D37DE8D2}"/>
              </a:ext>
            </a:extLst>
          </p:cNvPr>
          <p:cNvSpPr/>
          <p:nvPr/>
        </p:nvSpPr>
        <p:spPr>
          <a:xfrm>
            <a:off x="4092374" y="1688699"/>
            <a:ext cx="578831" cy="578831"/>
          </a:xfrm>
          <a:custGeom>
            <a:avLst/>
            <a:gdLst>
              <a:gd name="connsiteX0" fmla="*/ 0 w 578831"/>
              <a:gd name="connsiteY0" fmla="*/ 289416 h 578831"/>
              <a:gd name="connsiteX1" fmla="*/ 289416 w 578831"/>
              <a:gd name="connsiteY1" fmla="*/ 0 h 578831"/>
              <a:gd name="connsiteX2" fmla="*/ 578832 w 578831"/>
              <a:gd name="connsiteY2" fmla="*/ 289416 h 578831"/>
              <a:gd name="connsiteX3" fmla="*/ 289416 w 578831"/>
              <a:gd name="connsiteY3" fmla="*/ 578832 h 578831"/>
              <a:gd name="connsiteX4" fmla="*/ 0 w 578831"/>
              <a:gd name="connsiteY4" fmla="*/ 289416 h 57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1" h="578831" fill="none" extrusionOk="0">
                <a:moveTo>
                  <a:pt x="0" y="289416"/>
                </a:moveTo>
                <a:cubicBezTo>
                  <a:pt x="40933" y="134432"/>
                  <a:pt x="136077" y="-13379"/>
                  <a:pt x="289416" y="0"/>
                </a:cubicBezTo>
                <a:cubicBezTo>
                  <a:pt x="410244" y="-5974"/>
                  <a:pt x="572031" y="135979"/>
                  <a:pt x="578832" y="289416"/>
                </a:cubicBezTo>
                <a:cubicBezTo>
                  <a:pt x="577047" y="432231"/>
                  <a:pt x="428468" y="607721"/>
                  <a:pt x="289416" y="578832"/>
                </a:cubicBezTo>
                <a:cubicBezTo>
                  <a:pt x="155282" y="593223"/>
                  <a:pt x="3294" y="450048"/>
                  <a:pt x="0" y="289416"/>
                </a:cubicBezTo>
                <a:close/>
              </a:path>
              <a:path w="578831" h="578831" stroke="0" extrusionOk="0">
                <a:moveTo>
                  <a:pt x="0" y="289416"/>
                </a:moveTo>
                <a:cubicBezTo>
                  <a:pt x="-9486" y="123725"/>
                  <a:pt x="115560" y="5261"/>
                  <a:pt x="289416" y="0"/>
                </a:cubicBezTo>
                <a:cubicBezTo>
                  <a:pt x="467576" y="3857"/>
                  <a:pt x="566057" y="129982"/>
                  <a:pt x="578832" y="289416"/>
                </a:cubicBezTo>
                <a:cubicBezTo>
                  <a:pt x="573831" y="454140"/>
                  <a:pt x="444519" y="605012"/>
                  <a:pt x="289416" y="578832"/>
                </a:cubicBezTo>
                <a:cubicBezTo>
                  <a:pt x="92213" y="558390"/>
                  <a:pt x="14890" y="456371"/>
                  <a:pt x="0" y="289416"/>
                </a:cubicBez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2225">
            <a:solidFill>
              <a:srgbClr val="000000">
                <a:alpha val="16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225D6F7-B9A1-F56B-1FAA-8E0AC84F8AE0}"/>
              </a:ext>
            </a:extLst>
          </p:cNvPr>
          <p:cNvSpPr txBox="1">
            <a:spLocks/>
          </p:cNvSpPr>
          <p:nvPr/>
        </p:nvSpPr>
        <p:spPr>
          <a:xfrm>
            <a:off x="2553298" y="1837939"/>
            <a:ext cx="1456640" cy="3705855"/>
          </a:xfrm>
          <a:prstGeom prst="rect">
            <a:avLst/>
          </a:prstGeom>
        </p:spPr>
        <p:txBody>
          <a:bodyPr vert="horz" lIns="91440" tIns="45720" rIns="91440" bIns="45720" numCol="1" spcCol="18288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16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(10 mins)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600" b="1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(15 mins)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sz="32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600" b="1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(45 -90mins)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b="1" dirty="0">
              <a:latin typeface="Raleway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600" b="1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(15 mins)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sz="3200" b="1" dirty="0">
              <a:latin typeface="Raleway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600" b="1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(5 mins)</a:t>
            </a:r>
            <a:endParaRPr lang="en-US" sz="16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280D750-C4B5-33B0-BE29-12D314582E87}"/>
              </a:ext>
            </a:extLst>
          </p:cNvPr>
          <p:cNvSpPr txBox="1">
            <a:spLocks/>
          </p:cNvSpPr>
          <p:nvPr/>
        </p:nvSpPr>
        <p:spPr>
          <a:xfrm>
            <a:off x="8165284" y="6356349"/>
            <a:ext cx="3496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Housing Preservation – Home Repair Readiness</a:t>
            </a:r>
            <a:r>
              <a:rPr lang="en-US" dirty="0"/>
              <a:t>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fld id="{8F8BC7A6-BCD0-4F4F-90FB-6419F19A91F3}" type="slidenum">
              <a:rPr lang="en-US" smtClean="0"/>
              <a:pPr/>
              <a:t>2</a:t>
            </a:fld>
            <a:endParaRPr lang="en-US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9F69F8A-55F7-2B9B-8C91-FB59C50166C9}"/>
              </a:ext>
            </a:extLst>
          </p:cNvPr>
          <p:cNvSpPr/>
          <p:nvPr/>
        </p:nvSpPr>
        <p:spPr>
          <a:xfrm rot="1789166">
            <a:off x="4092374" y="5254377"/>
            <a:ext cx="578831" cy="578831"/>
          </a:xfrm>
          <a:custGeom>
            <a:avLst/>
            <a:gdLst>
              <a:gd name="connsiteX0" fmla="*/ 0 w 578831"/>
              <a:gd name="connsiteY0" fmla="*/ 289416 h 578831"/>
              <a:gd name="connsiteX1" fmla="*/ 289416 w 578831"/>
              <a:gd name="connsiteY1" fmla="*/ 0 h 578831"/>
              <a:gd name="connsiteX2" fmla="*/ 578832 w 578831"/>
              <a:gd name="connsiteY2" fmla="*/ 289416 h 578831"/>
              <a:gd name="connsiteX3" fmla="*/ 289416 w 578831"/>
              <a:gd name="connsiteY3" fmla="*/ 578832 h 578831"/>
              <a:gd name="connsiteX4" fmla="*/ 0 w 578831"/>
              <a:gd name="connsiteY4" fmla="*/ 289416 h 57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1" h="578831" fill="none" extrusionOk="0">
                <a:moveTo>
                  <a:pt x="0" y="289416"/>
                </a:moveTo>
                <a:cubicBezTo>
                  <a:pt x="40933" y="134432"/>
                  <a:pt x="136077" y="-13379"/>
                  <a:pt x="289416" y="0"/>
                </a:cubicBezTo>
                <a:cubicBezTo>
                  <a:pt x="410244" y="-5974"/>
                  <a:pt x="572031" y="135979"/>
                  <a:pt x="578832" y="289416"/>
                </a:cubicBezTo>
                <a:cubicBezTo>
                  <a:pt x="577047" y="432231"/>
                  <a:pt x="428468" y="607721"/>
                  <a:pt x="289416" y="578832"/>
                </a:cubicBezTo>
                <a:cubicBezTo>
                  <a:pt x="155282" y="593223"/>
                  <a:pt x="3294" y="450048"/>
                  <a:pt x="0" y="289416"/>
                </a:cubicBezTo>
                <a:close/>
              </a:path>
              <a:path w="578831" h="578831" stroke="0" extrusionOk="0">
                <a:moveTo>
                  <a:pt x="0" y="289416"/>
                </a:moveTo>
                <a:cubicBezTo>
                  <a:pt x="-9486" y="123725"/>
                  <a:pt x="115560" y="5261"/>
                  <a:pt x="289416" y="0"/>
                </a:cubicBezTo>
                <a:cubicBezTo>
                  <a:pt x="467576" y="3857"/>
                  <a:pt x="566057" y="129982"/>
                  <a:pt x="578832" y="289416"/>
                </a:cubicBezTo>
                <a:cubicBezTo>
                  <a:pt x="573831" y="454140"/>
                  <a:pt x="444519" y="605012"/>
                  <a:pt x="289416" y="578832"/>
                </a:cubicBezTo>
                <a:cubicBezTo>
                  <a:pt x="92213" y="558390"/>
                  <a:pt x="14890" y="456371"/>
                  <a:pt x="0" y="289416"/>
                </a:cubicBez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2225">
            <a:solidFill>
              <a:srgbClr val="000000">
                <a:alpha val="16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B09CD57-5698-63C9-278A-6B150D236006}"/>
              </a:ext>
            </a:extLst>
          </p:cNvPr>
          <p:cNvSpPr/>
          <p:nvPr/>
        </p:nvSpPr>
        <p:spPr>
          <a:xfrm rot="578391">
            <a:off x="4092374" y="4301056"/>
            <a:ext cx="578831" cy="578831"/>
          </a:xfrm>
          <a:custGeom>
            <a:avLst/>
            <a:gdLst>
              <a:gd name="connsiteX0" fmla="*/ 0 w 578831"/>
              <a:gd name="connsiteY0" fmla="*/ 289416 h 578831"/>
              <a:gd name="connsiteX1" fmla="*/ 289416 w 578831"/>
              <a:gd name="connsiteY1" fmla="*/ 0 h 578831"/>
              <a:gd name="connsiteX2" fmla="*/ 578832 w 578831"/>
              <a:gd name="connsiteY2" fmla="*/ 289416 h 578831"/>
              <a:gd name="connsiteX3" fmla="*/ 289416 w 578831"/>
              <a:gd name="connsiteY3" fmla="*/ 578832 h 578831"/>
              <a:gd name="connsiteX4" fmla="*/ 0 w 578831"/>
              <a:gd name="connsiteY4" fmla="*/ 289416 h 57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1" h="578831" fill="none" extrusionOk="0">
                <a:moveTo>
                  <a:pt x="0" y="289416"/>
                </a:moveTo>
                <a:cubicBezTo>
                  <a:pt x="40933" y="134432"/>
                  <a:pt x="136077" y="-13379"/>
                  <a:pt x="289416" y="0"/>
                </a:cubicBezTo>
                <a:cubicBezTo>
                  <a:pt x="410244" y="-5974"/>
                  <a:pt x="572031" y="135979"/>
                  <a:pt x="578832" y="289416"/>
                </a:cubicBezTo>
                <a:cubicBezTo>
                  <a:pt x="577047" y="432231"/>
                  <a:pt x="428468" y="607721"/>
                  <a:pt x="289416" y="578832"/>
                </a:cubicBezTo>
                <a:cubicBezTo>
                  <a:pt x="155282" y="593223"/>
                  <a:pt x="3294" y="450048"/>
                  <a:pt x="0" y="289416"/>
                </a:cubicBezTo>
                <a:close/>
              </a:path>
              <a:path w="578831" h="578831" stroke="0" extrusionOk="0">
                <a:moveTo>
                  <a:pt x="0" y="289416"/>
                </a:moveTo>
                <a:cubicBezTo>
                  <a:pt x="-9486" y="123725"/>
                  <a:pt x="115560" y="5261"/>
                  <a:pt x="289416" y="0"/>
                </a:cubicBezTo>
                <a:cubicBezTo>
                  <a:pt x="467576" y="3857"/>
                  <a:pt x="566057" y="129982"/>
                  <a:pt x="578832" y="289416"/>
                </a:cubicBezTo>
                <a:cubicBezTo>
                  <a:pt x="573831" y="454140"/>
                  <a:pt x="444519" y="605012"/>
                  <a:pt x="289416" y="578832"/>
                </a:cubicBezTo>
                <a:cubicBezTo>
                  <a:pt x="92213" y="558390"/>
                  <a:pt x="14890" y="456371"/>
                  <a:pt x="0" y="289416"/>
                </a:cubicBez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2225">
            <a:solidFill>
              <a:srgbClr val="000000">
                <a:alpha val="16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CFC4FF-93ED-2B5D-C151-C0126EF4254A}"/>
              </a:ext>
            </a:extLst>
          </p:cNvPr>
          <p:cNvSpPr/>
          <p:nvPr/>
        </p:nvSpPr>
        <p:spPr>
          <a:xfrm rot="19704185">
            <a:off x="4092374" y="3436502"/>
            <a:ext cx="578831" cy="578831"/>
          </a:xfrm>
          <a:custGeom>
            <a:avLst/>
            <a:gdLst>
              <a:gd name="connsiteX0" fmla="*/ 0 w 578831"/>
              <a:gd name="connsiteY0" fmla="*/ 289416 h 578831"/>
              <a:gd name="connsiteX1" fmla="*/ 289416 w 578831"/>
              <a:gd name="connsiteY1" fmla="*/ 0 h 578831"/>
              <a:gd name="connsiteX2" fmla="*/ 578832 w 578831"/>
              <a:gd name="connsiteY2" fmla="*/ 289416 h 578831"/>
              <a:gd name="connsiteX3" fmla="*/ 289416 w 578831"/>
              <a:gd name="connsiteY3" fmla="*/ 578832 h 578831"/>
              <a:gd name="connsiteX4" fmla="*/ 0 w 578831"/>
              <a:gd name="connsiteY4" fmla="*/ 289416 h 57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1" h="578831" fill="none" extrusionOk="0">
                <a:moveTo>
                  <a:pt x="0" y="289416"/>
                </a:moveTo>
                <a:cubicBezTo>
                  <a:pt x="40933" y="134432"/>
                  <a:pt x="136077" y="-13379"/>
                  <a:pt x="289416" y="0"/>
                </a:cubicBezTo>
                <a:cubicBezTo>
                  <a:pt x="410244" y="-5974"/>
                  <a:pt x="572031" y="135979"/>
                  <a:pt x="578832" y="289416"/>
                </a:cubicBezTo>
                <a:cubicBezTo>
                  <a:pt x="577047" y="432231"/>
                  <a:pt x="428468" y="607721"/>
                  <a:pt x="289416" y="578832"/>
                </a:cubicBezTo>
                <a:cubicBezTo>
                  <a:pt x="155282" y="593223"/>
                  <a:pt x="3294" y="450048"/>
                  <a:pt x="0" y="289416"/>
                </a:cubicBezTo>
                <a:close/>
              </a:path>
              <a:path w="578831" h="578831" stroke="0" extrusionOk="0">
                <a:moveTo>
                  <a:pt x="0" y="289416"/>
                </a:moveTo>
                <a:cubicBezTo>
                  <a:pt x="-9486" y="123725"/>
                  <a:pt x="115560" y="5261"/>
                  <a:pt x="289416" y="0"/>
                </a:cubicBezTo>
                <a:cubicBezTo>
                  <a:pt x="467576" y="3857"/>
                  <a:pt x="566057" y="129982"/>
                  <a:pt x="578832" y="289416"/>
                </a:cubicBezTo>
                <a:cubicBezTo>
                  <a:pt x="573831" y="454140"/>
                  <a:pt x="444519" y="605012"/>
                  <a:pt x="289416" y="578832"/>
                </a:cubicBezTo>
                <a:cubicBezTo>
                  <a:pt x="92213" y="558390"/>
                  <a:pt x="14890" y="456371"/>
                  <a:pt x="0" y="289416"/>
                </a:cubicBez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2225">
            <a:solidFill>
              <a:srgbClr val="000000">
                <a:alpha val="16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ACA16F-E7CE-5F9A-1904-E07FA03F1812}"/>
              </a:ext>
            </a:extLst>
          </p:cNvPr>
          <p:cNvSpPr/>
          <p:nvPr/>
        </p:nvSpPr>
        <p:spPr>
          <a:xfrm rot="11690104">
            <a:off x="4092374" y="2572226"/>
            <a:ext cx="578831" cy="578831"/>
          </a:xfrm>
          <a:custGeom>
            <a:avLst/>
            <a:gdLst>
              <a:gd name="connsiteX0" fmla="*/ 0 w 578831"/>
              <a:gd name="connsiteY0" fmla="*/ 289416 h 578831"/>
              <a:gd name="connsiteX1" fmla="*/ 289416 w 578831"/>
              <a:gd name="connsiteY1" fmla="*/ 0 h 578831"/>
              <a:gd name="connsiteX2" fmla="*/ 578832 w 578831"/>
              <a:gd name="connsiteY2" fmla="*/ 289416 h 578831"/>
              <a:gd name="connsiteX3" fmla="*/ 289416 w 578831"/>
              <a:gd name="connsiteY3" fmla="*/ 578832 h 578831"/>
              <a:gd name="connsiteX4" fmla="*/ 0 w 578831"/>
              <a:gd name="connsiteY4" fmla="*/ 289416 h 57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8831" h="578831" fill="none" extrusionOk="0">
                <a:moveTo>
                  <a:pt x="0" y="289416"/>
                </a:moveTo>
                <a:cubicBezTo>
                  <a:pt x="40933" y="134432"/>
                  <a:pt x="136077" y="-13379"/>
                  <a:pt x="289416" y="0"/>
                </a:cubicBezTo>
                <a:cubicBezTo>
                  <a:pt x="410244" y="-5974"/>
                  <a:pt x="572031" y="135979"/>
                  <a:pt x="578832" y="289416"/>
                </a:cubicBezTo>
                <a:cubicBezTo>
                  <a:pt x="577047" y="432231"/>
                  <a:pt x="428468" y="607721"/>
                  <a:pt x="289416" y="578832"/>
                </a:cubicBezTo>
                <a:cubicBezTo>
                  <a:pt x="155282" y="593223"/>
                  <a:pt x="3294" y="450048"/>
                  <a:pt x="0" y="289416"/>
                </a:cubicBezTo>
                <a:close/>
              </a:path>
              <a:path w="578831" h="578831" stroke="0" extrusionOk="0">
                <a:moveTo>
                  <a:pt x="0" y="289416"/>
                </a:moveTo>
                <a:cubicBezTo>
                  <a:pt x="-9486" y="123725"/>
                  <a:pt x="115560" y="5261"/>
                  <a:pt x="289416" y="0"/>
                </a:cubicBezTo>
                <a:cubicBezTo>
                  <a:pt x="467576" y="3857"/>
                  <a:pt x="566057" y="129982"/>
                  <a:pt x="578832" y="289416"/>
                </a:cubicBezTo>
                <a:cubicBezTo>
                  <a:pt x="573831" y="454140"/>
                  <a:pt x="444519" y="605012"/>
                  <a:pt x="289416" y="578832"/>
                </a:cubicBezTo>
                <a:cubicBezTo>
                  <a:pt x="92213" y="558390"/>
                  <a:pt x="14890" y="456371"/>
                  <a:pt x="0" y="289416"/>
                </a:cubicBezTo>
                <a:close/>
              </a:path>
            </a:pathLst>
          </a:custGeom>
          <a:blipFill dpi="0"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22225">
            <a:solidFill>
              <a:srgbClr val="000000">
                <a:alpha val="16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218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1BB4E-5625-EE4A-6930-6A69E0D9C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E132-88B3-9AB9-0B29-F06F25072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Goals for This Session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8B5F07F-5CE4-3810-5A55-DEA1C747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0152" y="6356350"/>
            <a:ext cx="349656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3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Housing Preservation – Home Repair Readiness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B48859A-EA62-B4B1-EC29-32970B440496}"/>
              </a:ext>
            </a:extLst>
          </p:cNvPr>
          <p:cNvGrpSpPr/>
          <p:nvPr/>
        </p:nvGrpSpPr>
        <p:grpSpPr>
          <a:xfrm>
            <a:off x="1093789" y="1648352"/>
            <a:ext cx="2364114" cy="4095538"/>
            <a:chOff x="1093789" y="1574779"/>
            <a:chExt cx="2364114" cy="409553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ABB2834-7DE5-9F27-F0DB-CC6A855416D0}"/>
                </a:ext>
              </a:extLst>
            </p:cNvPr>
            <p:cNvSpPr txBox="1"/>
            <p:nvPr/>
          </p:nvSpPr>
          <p:spPr>
            <a:xfrm>
              <a:off x="1093789" y="3361993"/>
              <a:ext cx="2364114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800" b="1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1. Understand Our Collective Results:</a:t>
              </a:r>
              <a:br>
                <a:rPr lang="en-US" sz="1800" b="1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</a:br>
              <a:endParaRPr lang="en-US" sz="1800" b="1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See where we align and where we have different perspectives on our readiness.</a:t>
              </a:r>
              <a:endParaRPr lang="en-US" sz="1800" dirty="0">
                <a:latin typeface="Raleway" pitchFamily="2" charset="77"/>
              </a:endParaRPr>
            </a:p>
          </p:txBody>
        </p:sp>
        <p:pic>
          <p:nvPicPr>
            <p:cNvPr id="4" name="Picture 3" descr="A drawing of handshake and a checklist&#10;&#10;Description automatically generated">
              <a:extLst>
                <a:ext uri="{FF2B5EF4-FFF2-40B4-BE49-F238E27FC236}">
                  <a16:creationId xmlns:a16="http://schemas.microsoft.com/office/drawing/2014/main" id="{13D9A8EB-7D81-15C2-E646-B08E32FB3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0" r="100000">
                          <a14:foregroundMark x1="1601" y1="0" x2="0" y2="1460"/>
                          <a14:foregroundMark x1="86833" y1="82117" x2="76690" y2="99818"/>
                          <a14:foregroundMark x1="87011" y1="82117" x2="80961" y2="30292"/>
                          <a14:foregroundMark x1="60676" y1="0" x2="80783" y2="30109"/>
                          <a14:foregroundMark x1="41815" y1="95803" x2="39502" y2="998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531114" y="1574779"/>
              <a:ext cx="1489464" cy="1455156"/>
            </a:xfrm>
            <a:custGeom>
              <a:avLst/>
              <a:gdLst>
                <a:gd name="connsiteX0" fmla="*/ 0 w 1489464"/>
                <a:gd name="connsiteY0" fmla="*/ 727578 h 1455156"/>
                <a:gd name="connsiteX1" fmla="*/ 744732 w 1489464"/>
                <a:gd name="connsiteY1" fmla="*/ 0 h 1455156"/>
                <a:gd name="connsiteX2" fmla="*/ 1489464 w 1489464"/>
                <a:gd name="connsiteY2" fmla="*/ 727578 h 1455156"/>
                <a:gd name="connsiteX3" fmla="*/ 744732 w 1489464"/>
                <a:gd name="connsiteY3" fmla="*/ 1455156 h 1455156"/>
                <a:gd name="connsiteX4" fmla="*/ 0 w 1489464"/>
                <a:gd name="connsiteY4" fmla="*/ 727578 h 145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464" h="1455156" fill="none" extrusionOk="0">
                  <a:moveTo>
                    <a:pt x="0" y="727578"/>
                  </a:moveTo>
                  <a:cubicBezTo>
                    <a:pt x="78973" y="335117"/>
                    <a:pt x="359454" y="-53560"/>
                    <a:pt x="744732" y="0"/>
                  </a:cubicBezTo>
                  <a:cubicBezTo>
                    <a:pt x="1138102" y="-2746"/>
                    <a:pt x="1468895" y="345113"/>
                    <a:pt x="1489464" y="727578"/>
                  </a:cubicBezTo>
                  <a:cubicBezTo>
                    <a:pt x="1483547" y="1072982"/>
                    <a:pt x="1093799" y="1541647"/>
                    <a:pt x="744732" y="1455156"/>
                  </a:cubicBezTo>
                  <a:cubicBezTo>
                    <a:pt x="413623" y="1500052"/>
                    <a:pt x="85388" y="1149938"/>
                    <a:pt x="0" y="727578"/>
                  </a:cubicBezTo>
                  <a:close/>
                </a:path>
                <a:path w="1489464" h="1455156" stroke="0" extrusionOk="0">
                  <a:moveTo>
                    <a:pt x="0" y="727578"/>
                  </a:moveTo>
                  <a:cubicBezTo>
                    <a:pt x="-26588" y="309348"/>
                    <a:pt x="302146" y="11741"/>
                    <a:pt x="744732" y="0"/>
                  </a:cubicBezTo>
                  <a:cubicBezTo>
                    <a:pt x="1239893" y="17654"/>
                    <a:pt x="1400852" y="328566"/>
                    <a:pt x="1489464" y="727578"/>
                  </a:cubicBezTo>
                  <a:cubicBezTo>
                    <a:pt x="1414449" y="1202664"/>
                    <a:pt x="1144526" y="1518776"/>
                    <a:pt x="744732" y="1455156"/>
                  </a:cubicBezTo>
                  <a:cubicBezTo>
                    <a:pt x="242470" y="1405391"/>
                    <a:pt x="30073" y="1143777"/>
                    <a:pt x="0" y="727578"/>
                  </a:cubicBezTo>
                  <a:close/>
                </a:path>
              </a:pathLst>
            </a:custGeom>
            <a:ln w="28575">
              <a:solidFill>
                <a:srgbClr val="000000">
                  <a:alpha val="38824"/>
                </a:srgb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61475-D7B3-6BC2-A490-E279701637F4}"/>
              </a:ext>
            </a:extLst>
          </p:cNvPr>
          <p:cNvGrpSpPr/>
          <p:nvPr/>
        </p:nvGrpSpPr>
        <p:grpSpPr>
          <a:xfrm>
            <a:off x="3808160" y="1648352"/>
            <a:ext cx="2179026" cy="4095538"/>
            <a:chOff x="3746464" y="1574779"/>
            <a:chExt cx="2179026" cy="409553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824EC1-1F36-7062-CDE1-9ADB4215241C}"/>
                </a:ext>
              </a:extLst>
            </p:cNvPr>
            <p:cNvSpPr txBox="1"/>
            <p:nvPr/>
          </p:nvSpPr>
          <p:spPr>
            <a:xfrm>
              <a:off x="3746464" y="3361993"/>
              <a:ext cx="2179026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800" b="1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2. Agree on Our Current State:</a:t>
              </a:r>
            </a:p>
            <a:p>
              <a:pPr marL="0" indent="0">
                <a:buNone/>
              </a:pPr>
              <a:endParaRPr lang="en-US" sz="1800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Reach a consensus on a single readiness score for each key area.</a:t>
              </a:r>
              <a:endParaRPr lang="en-US" sz="1800" dirty="0">
                <a:latin typeface="Raleway" pitchFamily="2" charset="77"/>
              </a:endParaRPr>
            </a:p>
          </p:txBody>
        </p:sp>
        <p:pic>
          <p:nvPicPr>
            <p:cNvPr id="7" name="Picture 6" descr="A drawing of handshake and a checklist&#10;&#10;Description automatically generated">
              <a:extLst>
                <a:ext uri="{FF2B5EF4-FFF2-40B4-BE49-F238E27FC236}">
                  <a16:creationId xmlns:a16="http://schemas.microsoft.com/office/drawing/2014/main" id="{5C76414F-4294-4D91-0AC6-095227F7D8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91245" y="1574779"/>
              <a:ext cx="1489464" cy="1455156"/>
            </a:xfrm>
            <a:custGeom>
              <a:avLst/>
              <a:gdLst>
                <a:gd name="connsiteX0" fmla="*/ 0 w 1489464"/>
                <a:gd name="connsiteY0" fmla="*/ 727578 h 1455156"/>
                <a:gd name="connsiteX1" fmla="*/ 744732 w 1489464"/>
                <a:gd name="connsiteY1" fmla="*/ 0 h 1455156"/>
                <a:gd name="connsiteX2" fmla="*/ 1489464 w 1489464"/>
                <a:gd name="connsiteY2" fmla="*/ 727578 h 1455156"/>
                <a:gd name="connsiteX3" fmla="*/ 744732 w 1489464"/>
                <a:gd name="connsiteY3" fmla="*/ 1455156 h 1455156"/>
                <a:gd name="connsiteX4" fmla="*/ 0 w 1489464"/>
                <a:gd name="connsiteY4" fmla="*/ 727578 h 145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464" h="1455156" fill="none" extrusionOk="0">
                  <a:moveTo>
                    <a:pt x="0" y="727578"/>
                  </a:moveTo>
                  <a:cubicBezTo>
                    <a:pt x="24605" y="328667"/>
                    <a:pt x="355747" y="-45933"/>
                    <a:pt x="744732" y="0"/>
                  </a:cubicBezTo>
                  <a:cubicBezTo>
                    <a:pt x="1132849" y="-3551"/>
                    <a:pt x="1437086" y="375061"/>
                    <a:pt x="1489464" y="727578"/>
                  </a:cubicBezTo>
                  <a:cubicBezTo>
                    <a:pt x="1482171" y="1059861"/>
                    <a:pt x="1149525" y="1464204"/>
                    <a:pt x="744732" y="1455156"/>
                  </a:cubicBezTo>
                  <a:cubicBezTo>
                    <a:pt x="362958" y="1471688"/>
                    <a:pt x="14721" y="1132948"/>
                    <a:pt x="0" y="727578"/>
                  </a:cubicBezTo>
                  <a:close/>
                </a:path>
                <a:path w="1489464" h="1455156" stroke="0" extrusionOk="0">
                  <a:moveTo>
                    <a:pt x="0" y="727578"/>
                  </a:moveTo>
                  <a:cubicBezTo>
                    <a:pt x="-30881" y="306700"/>
                    <a:pt x="321619" y="4432"/>
                    <a:pt x="744732" y="0"/>
                  </a:cubicBezTo>
                  <a:cubicBezTo>
                    <a:pt x="1219632" y="13388"/>
                    <a:pt x="1461916" y="326624"/>
                    <a:pt x="1489464" y="727578"/>
                  </a:cubicBezTo>
                  <a:cubicBezTo>
                    <a:pt x="1440889" y="1176844"/>
                    <a:pt x="1148806" y="1495121"/>
                    <a:pt x="744732" y="1455156"/>
                  </a:cubicBezTo>
                  <a:cubicBezTo>
                    <a:pt x="306212" y="1440266"/>
                    <a:pt x="10567" y="1134457"/>
                    <a:pt x="0" y="727578"/>
                  </a:cubicBezTo>
                  <a:close/>
                </a:path>
              </a:pathLst>
            </a:custGeom>
            <a:ln w="28575">
              <a:solidFill>
                <a:srgbClr val="000000">
                  <a:alpha val="38824"/>
                </a:srgb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ellips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2D52D1A-7B34-7B88-AC36-BF28C4B0397C}"/>
              </a:ext>
            </a:extLst>
          </p:cNvPr>
          <p:cNvGrpSpPr/>
          <p:nvPr/>
        </p:nvGrpSpPr>
        <p:grpSpPr>
          <a:xfrm>
            <a:off x="6337443" y="1648352"/>
            <a:ext cx="2179026" cy="4095538"/>
            <a:chOff x="6306595" y="1574779"/>
            <a:chExt cx="2179026" cy="409553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34E84F-6F71-C5F5-F71B-C3F9B3BD9E64}"/>
                </a:ext>
              </a:extLst>
            </p:cNvPr>
            <p:cNvSpPr txBox="1"/>
            <p:nvPr/>
          </p:nvSpPr>
          <p:spPr>
            <a:xfrm>
              <a:off x="6306595" y="3361993"/>
              <a:ext cx="2179026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800" b="1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3. Prioritize Our Focus:</a:t>
              </a:r>
            </a:p>
            <a:p>
              <a:pPr marL="0" indent="0">
                <a:buNone/>
              </a:pPr>
              <a:endParaRPr lang="en-US" sz="1800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Identify the top 3-4 areas that require our immediate attention.</a:t>
              </a:r>
              <a:endParaRPr lang="en-US" sz="1800" dirty="0">
                <a:latin typeface="Raleway" pitchFamily="2" charset="77"/>
              </a:endParaRPr>
            </a:p>
          </p:txBody>
        </p:sp>
        <p:pic>
          <p:nvPicPr>
            <p:cNvPr id="11" name="Picture 10" descr="A drawing of handshake and a checklist&#10;&#10;Description automatically generated">
              <a:extLst>
                <a:ext uri="{FF2B5EF4-FFF2-40B4-BE49-F238E27FC236}">
                  <a16:creationId xmlns:a16="http://schemas.microsoft.com/office/drawing/2014/main" id="{77979147-0FEC-2451-2A9D-2B63FD7CC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651376" y="1574779"/>
              <a:ext cx="1489464" cy="1455156"/>
            </a:xfrm>
            <a:custGeom>
              <a:avLst/>
              <a:gdLst>
                <a:gd name="connsiteX0" fmla="*/ 0 w 1489464"/>
                <a:gd name="connsiteY0" fmla="*/ 727578 h 1455156"/>
                <a:gd name="connsiteX1" fmla="*/ 744732 w 1489464"/>
                <a:gd name="connsiteY1" fmla="*/ 0 h 1455156"/>
                <a:gd name="connsiteX2" fmla="*/ 1489464 w 1489464"/>
                <a:gd name="connsiteY2" fmla="*/ 727578 h 1455156"/>
                <a:gd name="connsiteX3" fmla="*/ 744732 w 1489464"/>
                <a:gd name="connsiteY3" fmla="*/ 1455156 h 1455156"/>
                <a:gd name="connsiteX4" fmla="*/ 0 w 1489464"/>
                <a:gd name="connsiteY4" fmla="*/ 727578 h 145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464" h="1455156" fill="none" extrusionOk="0">
                  <a:moveTo>
                    <a:pt x="0" y="727578"/>
                  </a:moveTo>
                  <a:cubicBezTo>
                    <a:pt x="63475" y="333278"/>
                    <a:pt x="361692" y="-58167"/>
                    <a:pt x="744732" y="0"/>
                  </a:cubicBezTo>
                  <a:cubicBezTo>
                    <a:pt x="1136398" y="-3007"/>
                    <a:pt x="1481596" y="333156"/>
                    <a:pt x="1489464" y="727578"/>
                  </a:cubicBezTo>
                  <a:cubicBezTo>
                    <a:pt x="1481989" y="1058121"/>
                    <a:pt x="1147368" y="1467202"/>
                    <a:pt x="744732" y="1455156"/>
                  </a:cubicBezTo>
                  <a:cubicBezTo>
                    <a:pt x="354052" y="1466702"/>
                    <a:pt x="16293" y="1133326"/>
                    <a:pt x="0" y="727578"/>
                  </a:cubicBezTo>
                  <a:close/>
                </a:path>
                <a:path w="1489464" h="1455156" stroke="0" extrusionOk="0">
                  <a:moveTo>
                    <a:pt x="0" y="727578"/>
                  </a:moveTo>
                  <a:cubicBezTo>
                    <a:pt x="-66708" y="284601"/>
                    <a:pt x="279552" y="20220"/>
                    <a:pt x="744732" y="0"/>
                  </a:cubicBezTo>
                  <a:cubicBezTo>
                    <a:pt x="1213740" y="12148"/>
                    <a:pt x="1408570" y="328320"/>
                    <a:pt x="1489464" y="727578"/>
                  </a:cubicBezTo>
                  <a:cubicBezTo>
                    <a:pt x="1467664" y="1150696"/>
                    <a:pt x="1144773" y="1517409"/>
                    <a:pt x="744732" y="1455156"/>
                  </a:cubicBezTo>
                  <a:cubicBezTo>
                    <a:pt x="266944" y="1418781"/>
                    <a:pt x="81298" y="1168253"/>
                    <a:pt x="0" y="727578"/>
                  </a:cubicBezTo>
                  <a:close/>
                </a:path>
              </a:pathLst>
            </a:custGeom>
            <a:ln w="28575">
              <a:solidFill>
                <a:srgbClr val="000000">
                  <a:alpha val="38824"/>
                </a:srgb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ellipse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CC21A-19B9-F1A9-5CDA-6DB19BE68ED6}"/>
              </a:ext>
            </a:extLst>
          </p:cNvPr>
          <p:cNvGrpSpPr/>
          <p:nvPr/>
        </p:nvGrpSpPr>
        <p:grpSpPr>
          <a:xfrm>
            <a:off x="8866727" y="1648352"/>
            <a:ext cx="2179026" cy="4372537"/>
            <a:chOff x="8866727" y="1574779"/>
            <a:chExt cx="2179026" cy="437253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412836-8DAA-8E03-9C7A-B59D41C5CB34}"/>
                </a:ext>
              </a:extLst>
            </p:cNvPr>
            <p:cNvSpPr txBox="1"/>
            <p:nvPr/>
          </p:nvSpPr>
          <p:spPr>
            <a:xfrm>
              <a:off x="8866727" y="3361993"/>
              <a:ext cx="2179026" cy="25853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800" b="1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4. Define Our Next Steps:</a:t>
              </a:r>
            </a:p>
            <a:p>
              <a:pPr marL="0" indent="0">
                <a:buNone/>
              </a:pPr>
              <a:endParaRPr lang="en-US" sz="1800" dirty="0">
                <a:latin typeface="Raleway" pitchFamily="2" charset="77"/>
                <a:ea typeface="Helvetica Neue" panose="02000503000000020004" pitchFamily="2" charset="0"/>
                <a:cs typeface="Helvetica Neue" panose="02000503000000020004" pitchFamily="2" charset="0"/>
              </a:endParaRPr>
            </a:p>
            <a:p>
              <a:pPr marL="0" indent="0">
                <a:buNone/>
              </a:pPr>
              <a:r>
                <a:rPr lang="en-US" sz="1800" dirty="0">
                  <a:latin typeface="Raleway" pitchFamily="2" charset="77"/>
                  <a:ea typeface="Helvetica Neue" panose="02000503000000020004" pitchFamily="2" charset="0"/>
                  <a:cs typeface="Helvetica Neue" panose="02000503000000020004" pitchFamily="2" charset="0"/>
                </a:rPr>
                <a:t>Create a clear, actionable 3 to 9-month plan to build momentum or prepare for launch.</a:t>
              </a:r>
              <a:endParaRPr lang="en-US" sz="1800" dirty="0">
                <a:latin typeface="Raleway" pitchFamily="2" charset="77"/>
              </a:endParaRPr>
            </a:p>
          </p:txBody>
        </p:sp>
        <p:pic>
          <p:nvPicPr>
            <p:cNvPr id="12" name="Picture 11" descr="A drawing of handshake and a checklist&#10;&#10;Description automatically generated">
              <a:extLst>
                <a:ext uri="{FF2B5EF4-FFF2-40B4-BE49-F238E27FC236}">
                  <a16:creationId xmlns:a16="http://schemas.microsoft.com/office/drawing/2014/main" id="{54B4E261-BB75-45A3-D565-440D1A881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100000" l="0" r="100000">
                          <a14:foregroundMark x1="99110" y1="0" x2="99822" y2="365"/>
                          <a14:foregroundMark x1="18505" y1="67153" x2="26335" y2="99818"/>
                          <a14:foregroundMark x1="18505" y1="67153" x2="20107" y2="25365"/>
                          <a14:foregroundMark x1="38078" y1="0" x2="20107" y2="25182"/>
                          <a14:foregroundMark x1="89680" y1="0" x2="99822" y2="638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211508" y="1574779"/>
              <a:ext cx="1489464" cy="1455156"/>
            </a:xfrm>
            <a:custGeom>
              <a:avLst/>
              <a:gdLst>
                <a:gd name="connsiteX0" fmla="*/ 0 w 1489464"/>
                <a:gd name="connsiteY0" fmla="*/ 727578 h 1455156"/>
                <a:gd name="connsiteX1" fmla="*/ 744732 w 1489464"/>
                <a:gd name="connsiteY1" fmla="*/ 0 h 1455156"/>
                <a:gd name="connsiteX2" fmla="*/ 1489464 w 1489464"/>
                <a:gd name="connsiteY2" fmla="*/ 727578 h 1455156"/>
                <a:gd name="connsiteX3" fmla="*/ 744732 w 1489464"/>
                <a:gd name="connsiteY3" fmla="*/ 1455156 h 1455156"/>
                <a:gd name="connsiteX4" fmla="*/ 0 w 1489464"/>
                <a:gd name="connsiteY4" fmla="*/ 727578 h 145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9464" h="1455156" fill="none" extrusionOk="0">
                  <a:moveTo>
                    <a:pt x="0" y="727578"/>
                  </a:moveTo>
                  <a:cubicBezTo>
                    <a:pt x="78973" y="335117"/>
                    <a:pt x="359454" y="-53560"/>
                    <a:pt x="744732" y="0"/>
                  </a:cubicBezTo>
                  <a:cubicBezTo>
                    <a:pt x="1138102" y="-2746"/>
                    <a:pt x="1468895" y="345113"/>
                    <a:pt x="1489464" y="727578"/>
                  </a:cubicBezTo>
                  <a:cubicBezTo>
                    <a:pt x="1483547" y="1072982"/>
                    <a:pt x="1093799" y="1541647"/>
                    <a:pt x="744732" y="1455156"/>
                  </a:cubicBezTo>
                  <a:cubicBezTo>
                    <a:pt x="413623" y="1500052"/>
                    <a:pt x="85388" y="1149938"/>
                    <a:pt x="0" y="727578"/>
                  </a:cubicBezTo>
                  <a:close/>
                </a:path>
                <a:path w="1489464" h="1455156" stroke="0" extrusionOk="0">
                  <a:moveTo>
                    <a:pt x="0" y="727578"/>
                  </a:moveTo>
                  <a:cubicBezTo>
                    <a:pt x="-26588" y="309348"/>
                    <a:pt x="302146" y="11741"/>
                    <a:pt x="744732" y="0"/>
                  </a:cubicBezTo>
                  <a:cubicBezTo>
                    <a:pt x="1239893" y="17654"/>
                    <a:pt x="1400852" y="328566"/>
                    <a:pt x="1489464" y="727578"/>
                  </a:cubicBezTo>
                  <a:cubicBezTo>
                    <a:pt x="1414449" y="1202664"/>
                    <a:pt x="1144526" y="1518776"/>
                    <a:pt x="744732" y="1455156"/>
                  </a:cubicBezTo>
                  <a:cubicBezTo>
                    <a:pt x="242470" y="1405391"/>
                    <a:pt x="30073" y="1143777"/>
                    <a:pt x="0" y="727578"/>
                  </a:cubicBezTo>
                  <a:close/>
                </a:path>
              </a:pathLst>
            </a:custGeom>
            <a:ln w="28575">
              <a:solidFill>
                <a:srgbClr val="000000">
                  <a:alpha val="38824"/>
                </a:srgb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</p:pic>
      </p:grpSp>
    </p:spTree>
    <p:extLst>
      <p:ext uri="{BB962C8B-B14F-4D97-AF65-F5344CB8AC3E}">
        <p14:creationId xmlns:p14="http://schemas.microsoft.com/office/powerpoint/2010/main" val="3511266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F20DA-E8A1-2295-75CD-AE2C42AB1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0151-A729-46E8-AEC8-412215BB1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Our Four-Step Journey to This Room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F7CB8-D6D5-B269-FC95-003585632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728" y="1336110"/>
            <a:ext cx="9907847" cy="1323200"/>
          </a:xfrm>
        </p:spPr>
        <p:txBody>
          <a:bodyPr numCol="1" spcCol="182880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Raleway" pitchFamily="2" charset="77"/>
              </a:rPr>
              <a:t>We are on </a:t>
            </a:r>
            <a:r>
              <a:rPr lang="en-US" sz="2000" b="1" dirty="0">
                <a:latin typeface="Raleway" pitchFamily="2" charset="77"/>
              </a:rPr>
              <a:t>Step 4</a:t>
            </a:r>
            <a:r>
              <a:rPr lang="en-US" sz="2000" dirty="0">
                <a:latin typeface="Raleway" pitchFamily="2" charset="77"/>
              </a:rPr>
              <a:t> of a deliberate process. The work you've done individually watching the video, reviewing the guide*, and completing the assessment has all led to this crucial team session.</a:t>
            </a:r>
          </a:p>
        </p:txBody>
      </p:sp>
      <p:pic>
        <p:nvPicPr>
          <p:cNvPr id="6" name="Picture 5" descr="A yellow and green paper with a book and a tablet&#10;&#10;Description automatically generated">
            <a:extLst>
              <a:ext uri="{FF2B5EF4-FFF2-40B4-BE49-F238E27FC236}">
                <a16:creationId xmlns:a16="http://schemas.microsoft.com/office/drawing/2014/main" id="{CE1833C3-7D9F-8520-8930-75DF5397BF4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6930" y="2751588"/>
            <a:ext cx="9638140" cy="31123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E8C45A-9E1F-7B65-C7A8-BC1126DD1CB4}"/>
              </a:ext>
            </a:extLst>
          </p:cNvPr>
          <p:cNvSpPr txBox="1"/>
          <p:nvPr/>
        </p:nvSpPr>
        <p:spPr>
          <a:xfrm>
            <a:off x="1493240" y="4001549"/>
            <a:ext cx="2030135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aleway" pitchFamily="2" charset="77"/>
              </a:rPr>
              <a:t>1. Overview and Tutorial Video</a:t>
            </a:r>
            <a:br>
              <a:rPr lang="en-US" sz="1200" dirty="0">
                <a:latin typeface="Raleway" pitchFamily="2" charset="77"/>
              </a:rPr>
            </a:br>
            <a:r>
              <a:rPr lang="en-US" sz="1100" dirty="0">
                <a:latin typeface="Raleway" pitchFamily="2" charset="77"/>
              </a:rPr>
              <a:t>11-minute video introduces toolkit, guides use of online assessment, ensures shared baseline understanding of the readiness assessment.</a:t>
            </a:r>
            <a:endParaRPr lang="en-US" sz="1200" dirty="0">
              <a:latin typeface="Raleway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241DB3-8B86-423D-7B03-ED3CFA911035}"/>
              </a:ext>
            </a:extLst>
          </p:cNvPr>
          <p:cNvSpPr txBox="1"/>
          <p:nvPr/>
        </p:nvSpPr>
        <p:spPr>
          <a:xfrm>
            <a:off x="3854516" y="4001549"/>
            <a:ext cx="203013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aleway" pitchFamily="2" charset="77"/>
              </a:rPr>
              <a:t>2. Comprehensive Readiness Guide (This Document)</a:t>
            </a:r>
          </a:p>
          <a:p>
            <a:r>
              <a:rPr lang="en-US" sz="1100" dirty="0">
                <a:latin typeface="Raleway" pitchFamily="2" charset="77"/>
              </a:rPr>
              <a:t>For team leads, this provides detailed explanations of readiness factors, interpreting results, identifying gaps, and actionable planning.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EF184-E9D8-7568-A392-88A694862661}"/>
              </a:ext>
            </a:extLst>
          </p:cNvPr>
          <p:cNvSpPr txBox="1"/>
          <p:nvPr/>
        </p:nvSpPr>
        <p:spPr>
          <a:xfrm>
            <a:off x="6274064" y="4001549"/>
            <a:ext cx="2030135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aleway" pitchFamily="2" charset="77"/>
              </a:rPr>
              <a:t>3. Online Assessment Tool</a:t>
            </a:r>
          </a:p>
          <a:p>
            <a:r>
              <a:rPr lang="en-US" sz="1100" dirty="0">
                <a:latin typeface="Raleway" pitchFamily="2" charset="77"/>
              </a:rPr>
              <a:t>User-friendly digital app for staff/board to assess readiness across 15 sub-factors in &lt;20 mins. Save</a:t>
            </a:r>
          </a:p>
          <a:p>
            <a:r>
              <a:rPr lang="en-US" sz="1100" dirty="0">
                <a:latin typeface="Raleway" pitchFamily="2" charset="77"/>
              </a:rPr>
              <a:t>results.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35A199-DFC7-FBBD-1C0A-EC787B0A0251}"/>
              </a:ext>
            </a:extLst>
          </p:cNvPr>
          <p:cNvSpPr txBox="1"/>
          <p:nvPr/>
        </p:nvSpPr>
        <p:spPr>
          <a:xfrm>
            <a:off x="8668625" y="4001549"/>
            <a:ext cx="2030135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aleway" pitchFamily="2" charset="77"/>
              </a:rPr>
              <a:t>4. Team Results Review</a:t>
            </a:r>
          </a:p>
          <a:p>
            <a:r>
              <a:rPr lang="en-US" sz="1100" dirty="0">
                <a:latin typeface="Raleway" pitchFamily="2" charset="77"/>
              </a:rPr>
              <a:t>Facilitation session to review collective results, highlight patterns, identify shared priorities and 30 to 90-day planning of next steps.</a:t>
            </a: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608BB795-DF4D-4378-1628-A4A47A6B5713}"/>
              </a:ext>
            </a:extLst>
          </p:cNvPr>
          <p:cNvSpPr/>
          <p:nvPr/>
        </p:nvSpPr>
        <p:spPr>
          <a:xfrm>
            <a:off x="8341414" y="2627780"/>
            <a:ext cx="2615078" cy="3300056"/>
          </a:xfrm>
          <a:prstGeom prst="frame">
            <a:avLst>
              <a:gd name="adj1" fmla="val 4008"/>
            </a:avLst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93500D5-AEB3-1156-E972-B724A3D7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0152" y="6356350"/>
            <a:ext cx="349656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4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Housing Preservation – Home Repair Readiness</a:t>
            </a:r>
          </a:p>
        </p:txBody>
      </p:sp>
    </p:spTree>
    <p:extLst>
      <p:ext uri="{BB962C8B-B14F-4D97-AF65-F5344CB8AC3E}">
        <p14:creationId xmlns:p14="http://schemas.microsoft.com/office/powerpoint/2010/main" val="478031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C8EE5-F8A7-77B4-9922-64CE2160E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F072BC-CB32-E203-3EEB-668434DBC58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5335117" y="2561025"/>
            <a:ext cx="0" cy="29737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AD2D2FC-4391-8F6A-79E4-DA37E650944D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6400238" y="2561025"/>
            <a:ext cx="0" cy="29737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637C4EA-732D-67EE-55E9-B2144C66DC5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7465359" y="2561025"/>
            <a:ext cx="0" cy="29737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64B7CDB-5C50-F8A9-0484-1ECCAFF0BAC0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8530480" y="2561025"/>
            <a:ext cx="0" cy="29737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8D71751-F1EC-F7E2-78D0-584591CBE3E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9595601" y="2561025"/>
            <a:ext cx="0" cy="29737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E80EC7C-A3BD-1CAA-5847-F58F0596823B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4124736958"/>
              </p:ext>
            </p:extLst>
          </p:nvPr>
        </p:nvGraphicFramePr>
        <p:xfrm>
          <a:off x="1135311" y="2561025"/>
          <a:ext cx="9527096" cy="2886075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134685">
                  <a:extLst>
                    <a:ext uri="{9D8B030D-6E8A-4147-A177-3AD203B41FA5}">
                      <a16:colId xmlns:a16="http://schemas.microsoft.com/office/drawing/2014/main" val="2284569883"/>
                    </a:ext>
                  </a:extLst>
                </a:gridCol>
                <a:gridCol w="6392411">
                  <a:extLst>
                    <a:ext uri="{9D8B030D-6E8A-4147-A177-3AD203B41FA5}">
                      <a16:colId xmlns:a16="http://schemas.microsoft.com/office/drawing/2014/main" val="1896064275"/>
                    </a:ext>
                  </a:extLst>
                </a:gridCol>
              </a:tblGrid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Leadership Commitment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1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554036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Staff Commitment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1874303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Internal Systems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1058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1058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5565431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Housing Stabilization Needs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7107633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Organizational Need for Capacity Building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80049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Urgency and Timing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874796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Clarity of Capacity-Building Goals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046028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Feasibility of Approach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23505405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Alignment with Program Outcomes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873383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Commitment to Seeking Additional Resources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6530736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Partnerships and Collaborations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950460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Potential for Leveraging Beyond the Grant Term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5899100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Vision for Sustained Program Impact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174268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Plan for Applying Capacity Post-Grant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4880928"/>
                  </a:ext>
                </a:extLst>
              </a:tr>
              <a:tr h="188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Broader Community Benefit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56872" marR="56872" marT="28436" marB="2843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alpha val="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90788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C78A7E1-60B4-4328-758B-357A25914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Our Collective Readiness: A First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53D92-4483-8267-9D4C-572FDCC4BEC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930728" y="1336110"/>
            <a:ext cx="9907847" cy="1323200"/>
          </a:xfrm>
        </p:spPr>
        <p:txBody>
          <a:bodyPr numCol="1" spcCol="182880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Raleway" pitchFamily="2" charset="77"/>
              </a:rPr>
              <a:t>This chart shows the aggregated, anonymous results from our team. Each bar represents the range of scores for a single sub-factor. A short bar means we are in close agreement. A long bar shows we have different perspectives.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703EA62-533D-0B37-C513-6C80BAB4317C}"/>
              </a:ext>
            </a:extLst>
          </p:cNvPr>
          <p:cNvSpPr txBox="1">
            <a:spLocks/>
          </p:cNvSpPr>
          <p:nvPr/>
        </p:nvSpPr>
        <p:spPr>
          <a:xfrm>
            <a:off x="8165284" y="6356349"/>
            <a:ext cx="3496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Housing Preservation – Home Repair Readiness</a:t>
            </a:r>
            <a:r>
              <a:rPr lang="en-US" dirty="0"/>
              <a:t>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fld id="{8F8BC7A6-BCD0-4F4F-90FB-6419F19A91F3}" type="slidenum">
              <a:rPr lang="en-US" smtClean="0"/>
              <a:pPr algn="r"/>
              <a:t>5</a:t>
            </a:fld>
            <a:endParaRPr lang="en-US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F1792F-A163-2FE3-B637-ADB575FF7125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4269996" y="2561025"/>
            <a:ext cx="0" cy="297372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20DB84-2DF2-73C7-3BFF-20DACA5A9B01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H="1">
            <a:off x="4269996" y="5536143"/>
            <a:ext cx="6392411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5D2929A-B0E0-9997-8EA4-D9CB275D2C9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269996" y="5611598"/>
            <a:ext cx="688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Inactive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FEC39F-CEAA-C4A8-34B0-3135E1398F0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085646" y="5611598"/>
            <a:ext cx="576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Ready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986C3A-55F9-73B2-AC1F-E7427D84FA6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97758" y="5611598"/>
            <a:ext cx="596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Aware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8DBE53-52A8-1FDF-6410-454E581C9C5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433763" y="5611598"/>
            <a:ext cx="7857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Exploring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B6495D-0708-94E9-20EE-4EFE149552A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59116" y="5611598"/>
            <a:ext cx="7425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Planning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7AF4D5-9023-021F-9AB9-D428D9B8D86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841187" y="5611598"/>
            <a:ext cx="804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Preparing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7441C8D-C8E4-8C9A-1BF9-8FAE2C78A897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0660721" y="2561025"/>
            <a:ext cx="0" cy="297372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E7B483F5-F1C6-15E6-7444-46273F37B00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64037" y="5663048"/>
            <a:ext cx="132785" cy="1327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7412A3-548D-B6F9-D24D-EC75A77CB2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864037" y="5951982"/>
            <a:ext cx="132785" cy="13278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01FA35-3743-D84B-9E97-880315420BC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022190" y="5602482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latin typeface="Raleway" pitchFamily="2" charset="77"/>
              </a:rPr>
              <a:t>Average Score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6CA259-E2A3-D3DD-F840-BCD38DDF4C3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022189" y="5891416"/>
            <a:ext cx="9637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>
                <a:latin typeface="Raleway" pitchFamily="2" charset="77"/>
              </a:rPr>
              <a:t>Staff Scores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6AEB8C8-90F2-D473-788E-31F86C2F46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43397" y="2338921"/>
            <a:ext cx="3722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Raleway" pitchFamily="2" charset="77"/>
              </a:rPr>
              <a:t>1.0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EA1629D-25F0-B1AB-59F9-86B6BD0BE64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403881" y="2338921"/>
            <a:ext cx="381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Raleway" pitchFamily="2" charset="77"/>
              </a:rPr>
              <a:t>5.0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1C3C47E-9569-0520-D3B4-9EFF3FF3700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208518" y="2338921"/>
            <a:ext cx="383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Raleway" pitchFamily="2" charset="77"/>
              </a:rPr>
              <a:t>2.0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D053B71-C4CF-2B95-0B07-6DCF964A297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275252" y="2338921"/>
            <a:ext cx="381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Raleway" pitchFamily="2" charset="77"/>
              </a:rPr>
              <a:t>3.0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FBC528B-5F35-6BC2-81C3-B6E6628F5FF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43523" y="2338921"/>
            <a:ext cx="383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latin typeface="Raleway" pitchFamily="2" charset="77"/>
              </a:rPr>
              <a:t>4.0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AB2FAF5-FA34-07AB-E52B-6177E3D094C1}"/>
              </a:ext>
            </a:extLst>
          </p:cNvPr>
          <p:cNvSpPr>
            <a:spLocks noChangeAspect="1"/>
          </p:cNvSpPr>
          <p:nvPr/>
        </p:nvSpPr>
        <p:spPr>
          <a:xfrm>
            <a:off x="10800597" y="258021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3D07683-6EE6-450D-1E2C-C76D36FD0EB9}"/>
              </a:ext>
            </a:extLst>
          </p:cNvPr>
          <p:cNvSpPr>
            <a:spLocks noChangeAspect="1"/>
          </p:cNvSpPr>
          <p:nvPr/>
        </p:nvSpPr>
        <p:spPr>
          <a:xfrm>
            <a:off x="10978238" y="258021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07B2B27-F5BC-FB6D-9DF6-5DEA3E728AE8}"/>
              </a:ext>
            </a:extLst>
          </p:cNvPr>
          <p:cNvSpPr>
            <a:spLocks noChangeAspect="1"/>
          </p:cNvSpPr>
          <p:nvPr/>
        </p:nvSpPr>
        <p:spPr>
          <a:xfrm>
            <a:off x="11155879" y="258021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C1DA579-4516-FEAD-1966-4E2CFC7701F6}"/>
              </a:ext>
            </a:extLst>
          </p:cNvPr>
          <p:cNvSpPr>
            <a:spLocks noChangeAspect="1"/>
          </p:cNvSpPr>
          <p:nvPr/>
        </p:nvSpPr>
        <p:spPr>
          <a:xfrm>
            <a:off x="11333520" y="258021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9C91089-22AD-C401-2BDA-0928DCF69160}"/>
              </a:ext>
            </a:extLst>
          </p:cNvPr>
          <p:cNvSpPr>
            <a:spLocks noChangeAspect="1"/>
          </p:cNvSpPr>
          <p:nvPr/>
        </p:nvSpPr>
        <p:spPr>
          <a:xfrm>
            <a:off x="11511161" y="258021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7C97027-2160-6C17-042D-8867A3F0D47F}"/>
              </a:ext>
            </a:extLst>
          </p:cNvPr>
          <p:cNvSpPr>
            <a:spLocks noChangeAspect="1"/>
          </p:cNvSpPr>
          <p:nvPr/>
        </p:nvSpPr>
        <p:spPr>
          <a:xfrm>
            <a:off x="11688803" y="2580214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F570AF5-4E75-0836-306C-992440924466}"/>
              </a:ext>
            </a:extLst>
          </p:cNvPr>
          <p:cNvSpPr>
            <a:spLocks noChangeAspect="1"/>
          </p:cNvSpPr>
          <p:nvPr/>
        </p:nvSpPr>
        <p:spPr>
          <a:xfrm>
            <a:off x="10800597" y="277376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0381DB8-8C94-2AC4-8818-D2710B51783C}"/>
              </a:ext>
            </a:extLst>
          </p:cNvPr>
          <p:cNvSpPr>
            <a:spLocks noChangeAspect="1"/>
          </p:cNvSpPr>
          <p:nvPr/>
        </p:nvSpPr>
        <p:spPr>
          <a:xfrm>
            <a:off x="10978238" y="277376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301F95B-55D3-4E8B-8AD7-E18E724504E2}"/>
              </a:ext>
            </a:extLst>
          </p:cNvPr>
          <p:cNvSpPr>
            <a:spLocks noChangeAspect="1"/>
          </p:cNvSpPr>
          <p:nvPr/>
        </p:nvSpPr>
        <p:spPr>
          <a:xfrm>
            <a:off x="11155879" y="277376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B877BFA-FEC4-36C2-AAD0-38900E79FF10}"/>
              </a:ext>
            </a:extLst>
          </p:cNvPr>
          <p:cNvSpPr>
            <a:spLocks noChangeAspect="1"/>
          </p:cNvSpPr>
          <p:nvPr/>
        </p:nvSpPr>
        <p:spPr>
          <a:xfrm>
            <a:off x="11333520" y="277376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706E1E3-26F6-FB60-BB41-A16E41BC87C6}"/>
              </a:ext>
            </a:extLst>
          </p:cNvPr>
          <p:cNvSpPr>
            <a:spLocks noChangeAspect="1"/>
          </p:cNvSpPr>
          <p:nvPr/>
        </p:nvSpPr>
        <p:spPr>
          <a:xfrm>
            <a:off x="11511161" y="277376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A5313AF-39CF-357C-9E37-0AAB428B7856}"/>
              </a:ext>
            </a:extLst>
          </p:cNvPr>
          <p:cNvSpPr>
            <a:spLocks noChangeAspect="1"/>
          </p:cNvSpPr>
          <p:nvPr/>
        </p:nvSpPr>
        <p:spPr>
          <a:xfrm>
            <a:off x="11688803" y="2773768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BF40A6D-2EAA-2DDF-CC8F-39CB92E5C412}"/>
              </a:ext>
            </a:extLst>
          </p:cNvPr>
          <p:cNvSpPr>
            <a:spLocks noChangeAspect="1"/>
          </p:cNvSpPr>
          <p:nvPr/>
        </p:nvSpPr>
        <p:spPr>
          <a:xfrm>
            <a:off x="10800597" y="296732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B0F0FEF0-6E2E-7D40-9968-8E1479F0A9E3}"/>
              </a:ext>
            </a:extLst>
          </p:cNvPr>
          <p:cNvSpPr>
            <a:spLocks noChangeAspect="1"/>
          </p:cNvSpPr>
          <p:nvPr/>
        </p:nvSpPr>
        <p:spPr>
          <a:xfrm>
            <a:off x="10978238" y="296732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2C01457-DA52-A41C-8104-9530AB1669A5}"/>
              </a:ext>
            </a:extLst>
          </p:cNvPr>
          <p:cNvSpPr>
            <a:spLocks noChangeAspect="1"/>
          </p:cNvSpPr>
          <p:nvPr/>
        </p:nvSpPr>
        <p:spPr>
          <a:xfrm>
            <a:off x="11155879" y="296732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D0CD730-6420-E366-59E0-3731F50890AB}"/>
              </a:ext>
            </a:extLst>
          </p:cNvPr>
          <p:cNvSpPr>
            <a:spLocks noChangeAspect="1"/>
          </p:cNvSpPr>
          <p:nvPr/>
        </p:nvSpPr>
        <p:spPr>
          <a:xfrm>
            <a:off x="11333520" y="296732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AE31401-55EE-EC2C-761F-A80D9D9AEFF6}"/>
              </a:ext>
            </a:extLst>
          </p:cNvPr>
          <p:cNvSpPr>
            <a:spLocks noChangeAspect="1"/>
          </p:cNvSpPr>
          <p:nvPr/>
        </p:nvSpPr>
        <p:spPr>
          <a:xfrm>
            <a:off x="11511161" y="296732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5808194-8A7C-FF07-3112-C50B3B6EC016}"/>
              </a:ext>
            </a:extLst>
          </p:cNvPr>
          <p:cNvSpPr>
            <a:spLocks noChangeAspect="1"/>
          </p:cNvSpPr>
          <p:nvPr/>
        </p:nvSpPr>
        <p:spPr>
          <a:xfrm>
            <a:off x="11688803" y="2967322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02C437AA-0ACE-AE52-F619-C89082ACC565}"/>
              </a:ext>
            </a:extLst>
          </p:cNvPr>
          <p:cNvSpPr>
            <a:spLocks noChangeAspect="1"/>
          </p:cNvSpPr>
          <p:nvPr/>
        </p:nvSpPr>
        <p:spPr>
          <a:xfrm>
            <a:off x="10800597" y="316087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D254207-7657-8F2D-3197-1FD12979A97A}"/>
              </a:ext>
            </a:extLst>
          </p:cNvPr>
          <p:cNvSpPr>
            <a:spLocks noChangeAspect="1"/>
          </p:cNvSpPr>
          <p:nvPr/>
        </p:nvSpPr>
        <p:spPr>
          <a:xfrm>
            <a:off x="10978238" y="316087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C577009-B88F-6EE4-F71F-53A44444D335}"/>
              </a:ext>
            </a:extLst>
          </p:cNvPr>
          <p:cNvSpPr>
            <a:spLocks noChangeAspect="1"/>
          </p:cNvSpPr>
          <p:nvPr/>
        </p:nvSpPr>
        <p:spPr>
          <a:xfrm>
            <a:off x="11155879" y="316087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F66EE6EE-F280-C461-0CFA-031CEEB75EC8}"/>
              </a:ext>
            </a:extLst>
          </p:cNvPr>
          <p:cNvSpPr>
            <a:spLocks noChangeAspect="1"/>
          </p:cNvSpPr>
          <p:nvPr/>
        </p:nvSpPr>
        <p:spPr>
          <a:xfrm>
            <a:off x="11333520" y="316087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73E0E84C-FFFD-FC82-99E6-D2E45A6CEB26}"/>
              </a:ext>
            </a:extLst>
          </p:cNvPr>
          <p:cNvSpPr>
            <a:spLocks noChangeAspect="1"/>
          </p:cNvSpPr>
          <p:nvPr/>
        </p:nvSpPr>
        <p:spPr>
          <a:xfrm>
            <a:off x="11511161" y="316087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6DC783A-9DE3-5755-8C5F-A1F5C0F56FE9}"/>
              </a:ext>
            </a:extLst>
          </p:cNvPr>
          <p:cNvSpPr>
            <a:spLocks noChangeAspect="1"/>
          </p:cNvSpPr>
          <p:nvPr/>
        </p:nvSpPr>
        <p:spPr>
          <a:xfrm>
            <a:off x="11688803" y="3160876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B99332A-C929-C3A5-2D38-249AB02BD982}"/>
              </a:ext>
            </a:extLst>
          </p:cNvPr>
          <p:cNvSpPr>
            <a:spLocks noChangeAspect="1"/>
          </p:cNvSpPr>
          <p:nvPr/>
        </p:nvSpPr>
        <p:spPr>
          <a:xfrm>
            <a:off x="10800597" y="335443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33FBCF30-6591-D174-FD23-1135EBBE745C}"/>
              </a:ext>
            </a:extLst>
          </p:cNvPr>
          <p:cNvSpPr>
            <a:spLocks noChangeAspect="1"/>
          </p:cNvSpPr>
          <p:nvPr/>
        </p:nvSpPr>
        <p:spPr>
          <a:xfrm>
            <a:off x="10978238" y="335443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6D31926-06BB-A38B-B68F-546DDCBF0EC3}"/>
              </a:ext>
            </a:extLst>
          </p:cNvPr>
          <p:cNvSpPr>
            <a:spLocks noChangeAspect="1"/>
          </p:cNvSpPr>
          <p:nvPr/>
        </p:nvSpPr>
        <p:spPr>
          <a:xfrm>
            <a:off x="11155879" y="335443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C5810219-5A66-4299-03EF-70A5452D5586}"/>
              </a:ext>
            </a:extLst>
          </p:cNvPr>
          <p:cNvSpPr>
            <a:spLocks noChangeAspect="1"/>
          </p:cNvSpPr>
          <p:nvPr/>
        </p:nvSpPr>
        <p:spPr>
          <a:xfrm>
            <a:off x="11333520" y="335443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6FF1BD23-9D5E-237A-4ADB-4CE64831F19A}"/>
              </a:ext>
            </a:extLst>
          </p:cNvPr>
          <p:cNvSpPr>
            <a:spLocks noChangeAspect="1"/>
          </p:cNvSpPr>
          <p:nvPr/>
        </p:nvSpPr>
        <p:spPr>
          <a:xfrm>
            <a:off x="11511161" y="335443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C51ACCD-CC9E-A4B3-758C-9D2F83B050EC}"/>
              </a:ext>
            </a:extLst>
          </p:cNvPr>
          <p:cNvSpPr>
            <a:spLocks noChangeAspect="1"/>
          </p:cNvSpPr>
          <p:nvPr/>
        </p:nvSpPr>
        <p:spPr>
          <a:xfrm>
            <a:off x="11688803" y="3354430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6A43CB1-01E8-DAC3-0002-81F201372C8B}"/>
              </a:ext>
            </a:extLst>
          </p:cNvPr>
          <p:cNvSpPr>
            <a:spLocks noChangeAspect="1"/>
          </p:cNvSpPr>
          <p:nvPr/>
        </p:nvSpPr>
        <p:spPr>
          <a:xfrm>
            <a:off x="10800597" y="354798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F2CC732-9778-A65C-808D-D7FBC26F7AC0}"/>
              </a:ext>
            </a:extLst>
          </p:cNvPr>
          <p:cNvSpPr>
            <a:spLocks noChangeAspect="1"/>
          </p:cNvSpPr>
          <p:nvPr/>
        </p:nvSpPr>
        <p:spPr>
          <a:xfrm>
            <a:off x="10978238" y="354798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551C2CED-A4E0-48FC-7139-22268EE33505}"/>
              </a:ext>
            </a:extLst>
          </p:cNvPr>
          <p:cNvSpPr>
            <a:spLocks noChangeAspect="1"/>
          </p:cNvSpPr>
          <p:nvPr/>
        </p:nvSpPr>
        <p:spPr>
          <a:xfrm>
            <a:off x="11155879" y="354798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2824987E-DA4B-F35C-6C1D-2FF0EE582913}"/>
              </a:ext>
            </a:extLst>
          </p:cNvPr>
          <p:cNvSpPr>
            <a:spLocks noChangeAspect="1"/>
          </p:cNvSpPr>
          <p:nvPr/>
        </p:nvSpPr>
        <p:spPr>
          <a:xfrm>
            <a:off x="11333520" y="354798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6BBE9CD5-1A58-DE7E-C875-822A53C97B31}"/>
              </a:ext>
            </a:extLst>
          </p:cNvPr>
          <p:cNvSpPr>
            <a:spLocks noChangeAspect="1"/>
          </p:cNvSpPr>
          <p:nvPr/>
        </p:nvSpPr>
        <p:spPr>
          <a:xfrm>
            <a:off x="11511161" y="354798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6B6367E-6D92-EC41-2D93-F926865806BB}"/>
              </a:ext>
            </a:extLst>
          </p:cNvPr>
          <p:cNvSpPr>
            <a:spLocks noChangeAspect="1"/>
          </p:cNvSpPr>
          <p:nvPr/>
        </p:nvSpPr>
        <p:spPr>
          <a:xfrm>
            <a:off x="11688803" y="3547984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CE516ADE-92FC-FFB4-03B4-B3BE8A9DEA38}"/>
              </a:ext>
            </a:extLst>
          </p:cNvPr>
          <p:cNvSpPr>
            <a:spLocks noChangeAspect="1"/>
          </p:cNvSpPr>
          <p:nvPr/>
        </p:nvSpPr>
        <p:spPr>
          <a:xfrm>
            <a:off x="10800597" y="374153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D906B77C-C538-1DB3-FB0C-B3B6BB3C87A1}"/>
              </a:ext>
            </a:extLst>
          </p:cNvPr>
          <p:cNvSpPr>
            <a:spLocks noChangeAspect="1"/>
          </p:cNvSpPr>
          <p:nvPr/>
        </p:nvSpPr>
        <p:spPr>
          <a:xfrm>
            <a:off x="10978238" y="374153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B3FDFF60-23B1-6A9F-FB55-1CC34B9A17D9}"/>
              </a:ext>
            </a:extLst>
          </p:cNvPr>
          <p:cNvSpPr>
            <a:spLocks noChangeAspect="1"/>
          </p:cNvSpPr>
          <p:nvPr/>
        </p:nvSpPr>
        <p:spPr>
          <a:xfrm>
            <a:off x="11155879" y="374153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6A9D5FEA-A3E3-C3FE-9A38-DC06D4B8E285}"/>
              </a:ext>
            </a:extLst>
          </p:cNvPr>
          <p:cNvSpPr>
            <a:spLocks noChangeAspect="1"/>
          </p:cNvSpPr>
          <p:nvPr/>
        </p:nvSpPr>
        <p:spPr>
          <a:xfrm>
            <a:off x="11333520" y="374153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9BE254F-4689-E7B3-675B-3E67A59539EC}"/>
              </a:ext>
            </a:extLst>
          </p:cNvPr>
          <p:cNvSpPr>
            <a:spLocks noChangeAspect="1"/>
          </p:cNvSpPr>
          <p:nvPr/>
        </p:nvSpPr>
        <p:spPr>
          <a:xfrm>
            <a:off x="11511161" y="374153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8735CC7-5E0A-77D6-4D66-07BB5751900B}"/>
              </a:ext>
            </a:extLst>
          </p:cNvPr>
          <p:cNvSpPr>
            <a:spLocks noChangeAspect="1"/>
          </p:cNvSpPr>
          <p:nvPr/>
        </p:nvSpPr>
        <p:spPr>
          <a:xfrm>
            <a:off x="11688803" y="3741538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55E74C47-1B0B-AFD3-BF0A-F74779C48BE7}"/>
              </a:ext>
            </a:extLst>
          </p:cNvPr>
          <p:cNvSpPr>
            <a:spLocks noChangeAspect="1"/>
          </p:cNvSpPr>
          <p:nvPr/>
        </p:nvSpPr>
        <p:spPr>
          <a:xfrm>
            <a:off x="10800597" y="393509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12EF0E68-3952-E221-D52A-BED743C506B6}"/>
              </a:ext>
            </a:extLst>
          </p:cNvPr>
          <p:cNvSpPr>
            <a:spLocks noChangeAspect="1"/>
          </p:cNvSpPr>
          <p:nvPr/>
        </p:nvSpPr>
        <p:spPr>
          <a:xfrm>
            <a:off x="10978238" y="393509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599A169D-075B-48F6-0010-8AA100E472C7}"/>
              </a:ext>
            </a:extLst>
          </p:cNvPr>
          <p:cNvSpPr>
            <a:spLocks noChangeAspect="1"/>
          </p:cNvSpPr>
          <p:nvPr/>
        </p:nvSpPr>
        <p:spPr>
          <a:xfrm>
            <a:off x="11155879" y="393509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3CF2BAF8-C2CF-837F-92A0-C84E7ADA6702}"/>
              </a:ext>
            </a:extLst>
          </p:cNvPr>
          <p:cNvSpPr>
            <a:spLocks noChangeAspect="1"/>
          </p:cNvSpPr>
          <p:nvPr/>
        </p:nvSpPr>
        <p:spPr>
          <a:xfrm>
            <a:off x="11333520" y="393509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7AE20BCB-7301-EC52-5393-0ABB0F16D733}"/>
              </a:ext>
            </a:extLst>
          </p:cNvPr>
          <p:cNvSpPr>
            <a:spLocks noChangeAspect="1"/>
          </p:cNvSpPr>
          <p:nvPr/>
        </p:nvSpPr>
        <p:spPr>
          <a:xfrm>
            <a:off x="11511161" y="393509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F5E92907-2336-F106-9D8B-BB818664DE00}"/>
              </a:ext>
            </a:extLst>
          </p:cNvPr>
          <p:cNvSpPr>
            <a:spLocks noChangeAspect="1"/>
          </p:cNvSpPr>
          <p:nvPr/>
        </p:nvSpPr>
        <p:spPr>
          <a:xfrm>
            <a:off x="11688803" y="3935092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1BD4085-4E72-E38F-FFEE-ED0435B697D4}"/>
              </a:ext>
            </a:extLst>
          </p:cNvPr>
          <p:cNvSpPr>
            <a:spLocks noChangeAspect="1"/>
          </p:cNvSpPr>
          <p:nvPr/>
        </p:nvSpPr>
        <p:spPr>
          <a:xfrm>
            <a:off x="10800597" y="412864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866A2EB-63B8-37E5-FC8F-CAC4420AE0E8}"/>
              </a:ext>
            </a:extLst>
          </p:cNvPr>
          <p:cNvSpPr>
            <a:spLocks noChangeAspect="1"/>
          </p:cNvSpPr>
          <p:nvPr/>
        </p:nvSpPr>
        <p:spPr>
          <a:xfrm>
            <a:off x="10978238" y="412864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D3C8A72-7A0B-8657-97BE-CE630D1EC35F}"/>
              </a:ext>
            </a:extLst>
          </p:cNvPr>
          <p:cNvSpPr>
            <a:spLocks noChangeAspect="1"/>
          </p:cNvSpPr>
          <p:nvPr/>
        </p:nvSpPr>
        <p:spPr>
          <a:xfrm>
            <a:off x="11155879" y="412864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7A3B931B-A7B0-5569-C1FC-C8527F3BBA8A}"/>
              </a:ext>
            </a:extLst>
          </p:cNvPr>
          <p:cNvSpPr>
            <a:spLocks noChangeAspect="1"/>
          </p:cNvSpPr>
          <p:nvPr/>
        </p:nvSpPr>
        <p:spPr>
          <a:xfrm>
            <a:off x="11333520" y="412864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B7A0A5B-1879-C60D-06B8-D61C65885469}"/>
              </a:ext>
            </a:extLst>
          </p:cNvPr>
          <p:cNvSpPr>
            <a:spLocks noChangeAspect="1"/>
          </p:cNvSpPr>
          <p:nvPr/>
        </p:nvSpPr>
        <p:spPr>
          <a:xfrm>
            <a:off x="11511161" y="412864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0B8996D-BA3A-093A-C06A-DD9258B33D23}"/>
              </a:ext>
            </a:extLst>
          </p:cNvPr>
          <p:cNvSpPr>
            <a:spLocks noChangeAspect="1"/>
          </p:cNvSpPr>
          <p:nvPr/>
        </p:nvSpPr>
        <p:spPr>
          <a:xfrm>
            <a:off x="11688803" y="4128646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4C3BD573-F1FC-7C8E-D858-1C1F3584E7ED}"/>
              </a:ext>
            </a:extLst>
          </p:cNvPr>
          <p:cNvSpPr>
            <a:spLocks noChangeAspect="1"/>
          </p:cNvSpPr>
          <p:nvPr/>
        </p:nvSpPr>
        <p:spPr>
          <a:xfrm>
            <a:off x="10800597" y="432220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F3670B6D-CDF9-1D86-7F07-73D4A04C8976}"/>
              </a:ext>
            </a:extLst>
          </p:cNvPr>
          <p:cNvSpPr>
            <a:spLocks noChangeAspect="1"/>
          </p:cNvSpPr>
          <p:nvPr/>
        </p:nvSpPr>
        <p:spPr>
          <a:xfrm>
            <a:off x="10978238" y="432220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383BD5A5-E5B4-4694-7B98-9AB40E91932D}"/>
              </a:ext>
            </a:extLst>
          </p:cNvPr>
          <p:cNvSpPr>
            <a:spLocks noChangeAspect="1"/>
          </p:cNvSpPr>
          <p:nvPr/>
        </p:nvSpPr>
        <p:spPr>
          <a:xfrm>
            <a:off x="11155879" y="432220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510CBF6-6F78-175D-5A94-4F7916372170}"/>
              </a:ext>
            </a:extLst>
          </p:cNvPr>
          <p:cNvSpPr>
            <a:spLocks noChangeAspect="1"/>
          </p:cNvSpPr>
          <p:nvPr/>
        </p:nvSpPr>
        <p:spPr>
          <a:xfrm>
            <a:off x="11333520" y="432220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37891FC5-FCD9-FE63-E07D-B62DE4FF188A}"/>
              </a:ext>
            </a:extLst>
          </p:cNvPr>
          <p:cNvSpPr>
            <a:spLocks noChangeAspect="1"/>
          </p:cNvSpPr>
          <p:nvPr/>
        </p:nvSpPr>
        <p:spPr>
          <a:xfrm>
            <a:off x="11511161" y="432220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008745FE-5881-375D-8FC4-246880F81460}"/>
              </a:ext>
            </a:extLst>
          </p:cNvPr>
          <p:cNvSpPr>
            <a:spLocks noChangeAspect="1"/>
          </p:cNvSpPr>
          <p:nvPr/>
        </p:nvSpPr>
        <p:spPr>
          <a:xfrm>
            <a:off x="11688803" y="4322200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7974B31D-1EE2-EC2C-2CF3-97518B146A22}"/>
              </a:ext>
            </a:extLst>
          </p:cNvPr>
          <p:cNvSpPr>
            <a:spLocks noChangeAspect="1"/>
          </p:cNvSpPr>
          <p:nvPr/>
        </p:nvSpPr>
        <p:spPr>
          <a:xfrm>
            <a:off x="10800597" y="451575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0903E11-C20A-F4F0-AF55-601B73081C6B}"/>
              </a:ext>
            </a:extLst>
          </p:cNvPr>
          <p:cNvSpPr>
            <a:spLocks noChangeAspect="1"/>
          </p:cNvSpPr>
          <p:nvPr/>
        </p:nvSpPr>
        <p:spPr>
          <a:xfrm>
            <a:off x="10978238" y="451575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B6ED5444-67CA-664B-BBDD-580762E508CA}"/>
              </a:ext>
            </a:extLst>
          </p:cNvPr>
          <p:cNvSpPr>
            <a:spLocks noChangeAspect="1"/>
          </p:cNvSpPr>
          <p:nvPr/>
        </p:nvSpPr>
        <p:spPr>
          <a:xfrm>
            <a:off x="11155879" y="451575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5B4B7D58-9869-3AD4-3D43-3680E6AD8B1D}"/>
              </a:ext>
            </a:extLst>
          </p:cNvPr>
          <p:cNvSpPr>
            <a:spLocks noChangeAspect="1"/>
          </p:cNvSpPr>
          <p:nvPr/>
        </p:nvSpPr>
        <p:spPr>
          <a:xfrm>
            <a:off x="11333520" y="451575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427EB683-2E8D-785E-92AE-D97DF121744C}"/>
              </a:ext>
            </a:extLst>
          </p:cNvPr>
          <p:cNvSpPr>
            <a:spLocks noChangeAspect="1"/>
          </p:cNvSpPr>
          <p:nvPr/>
        </p:nvSpPr>
        <p:spPr>
          <a:xfrm>
            <a:off x="11511161" y="4515754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E92573F3-0210-FD21-30BA-78D3D984484C}"/>
              </a:ext>
            </a:extLst>
          </p:cNvPr>
          <p:cNvSpPr>
            <a:spLocks noChangeAspect="1"/>
          </p:cNvSpPr>
          <p:nvPr/>
        </p:nvSpPr>
        <p:spPr>
          <a:xfrm>
            <a:off x="11688803" y="4515754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0B632E7-228F-7648-9889-6CFE908C4774}"/>
              </a:ext>
            </a:extLst>
          </p:cNvPr>
          <p:cNvSpPr>
            <a:spLocks noChangeAspect="1"/>
          </p:cNvSpPr>
          <p:nvPr/>
        </p:nvSpPr>
        <p:spPr>
          <a:xfrm>
            <a:off x="10800597" y="470930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9723F807-C640-290D-F006-09AF708B8957}"/>
              </a:ext>
            </a:extLst>
          </p:cNvPr>
          <p:cNvSpPr>
            <a:spLocks noChangeAspect="1"/>
          </p:cNvSpPr>
          <p:nvPr/>
        </p:nvSpPr>
        <p:spPr>
          <a:xfrm>
            <a:off x="10978238" y="470930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B85D6563-4008-F6B7-CDB3-08F612A73AD1}"/>
              </a:ext>
            </a:extLst>
          </p:cNvPr>
          <p:cNvSpPr>
            <a:spLocks noChangeAspect="1"/>
          </p:cNvSpPr>
          <p:nvPr/>
        </p:nvSpPr>
        <p:spPr>
          <a:xfrm>
            <a:off x="11155879" y="470930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6A4AA666-FEEC-B69E-6234-06958274B24F}"/>
              </a:ext>
            </a:extLst>
          </p:cNvPr>
          <p:cNvSpPr>
            <a:spLocks noChangeAspect="1"/>
          </p:cNvSpPr>
          <p:nvPr/>
        </p:nvSpPr>
        <p:spPr>
          <a:xfrm>
            <a:off x="11333520" y="470930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30E721EC-99B4-CBD2-1E31-B9829C586507}"/>
              </a:ext>
            </a:extLst>
          </p:cNvPr>
          <p:cNvSpPr>
            <a:spLocks noChangeAspect="1"/>
          </p:cNvSpPr>
          <p:nvPr/>
        </p:nvSpPr>
        <p:spPr>
          <a:xfrm>
            <a:off x="11511161" y="4709308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10B3DD8B-289D-5B5D-FA4A-6E24B21B6AAB}"/>
              </a:ext>
            </a:extLst>
          </p:cNvPr>
          <p:cNvSpPr>
            <a:spLocks noChangeAspect="1"/>
          </p:cNvSpPr>
          <p:nvPr/>
        </p:nvSpPr>
        <p:spPr>
          <a:xfrm>
            <a:off x="11688803" y="4709308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29A26AEE-3FDA-EE53-4661-C824624C1E79}"/>
              </a:ext>
            </a:extLst>
          </p:cNvPr>
          <p:cNvSpPr>
            <a:spLocks noChangeAspect="1"/>
          </p:cNvSpPr>
          <p:nvPr/>
        </p:nvSpPr>
        <p:spPr>
          <a:xfrm>
            <a:off x="10800597" y="490286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756D11CF-CBB4-8DC6-4911-5CD27802638D}"/>
              </a:ext>
            </a:extLst>
          </p:cNvPr>
          <p:cNvSpPr>
            <a:spLocks noChangeAspect="1"/>
          </p:cNvSpPr>
          <p:nvPr/>
        </p:nvSpPr>
        <p:spPr>
          <a:xfrm>
            <a:off x="10978238" y="490286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0513453-918E-3378-A51C-A5B783481992}"/>
              </a:ext>
            </a:extLst>
          </p:cNvPr>
          <p:cNvSpPr>
            <a:spLocks noChangeAspect="1"/>
          </p:cNvSpPr>
          <p:nvPr/>
        </p:nvSpPr>
        <p:spPr>
          <a:xfrm>
            <a:off x="11155879" y="490286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D05EF5D9-5892-B523-1E67-D82B73A4D84C}"/>
              </a:ext>
            </a:extLst>
          </p:cNvPr>
          <p:cNvSpPr>
            <a:spLocks noChangeAspect="1"/>
          </p:cNvSpPr>
          <p:nvPr/>
        </p:nvSpPr>
        <p:spPr>
          <a:xfrm>
            <a:off x="11333520" y="490286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11646CEF-7603-EEBE-3962-3D6E6292183C}"/>
              </a:ext>
            </a:extLst>
          </p:cNvPr>
          <p:cNvSpPr>
            <a:spLocks noChangeAspect="1"/>
          </p:cNvSpPr>
          <p:nvPr/>
        </p:nvSpPr>
        <p:spPr>
          <a:xfrm>
            <a:off x="11511161" y="4902862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1DFDF910-5BE8-569E-CC84-77FF33443BDD}"/>
              </a:ext>
            </a:extLst>
          </p:cNvPr>
          <p:cNvSpPr>
            <a:spLocks noChangeAspect="1"/>
          </p:cNvSpPr>
          <p:nvPr/>
        </p:nvSpPr>
        <p:spPr>
          <a:xfrm>
            <a:off x="11688803" y="4902862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276CBC34-C3FE-32F3-814E-77C6C976A020}"/>
              </a:ext>
            </a:extLst>
          </p:cNvPr>
          <p:cNvSpPr>
            <a:spLocks noChangeAspect="1"/>
          </p:cNvSpPr>
          <p:nvPr/>
        </p:nvSpPr>
        <p:spPr>
          <a:xfrm>
            <a:off x="10800597" y="509641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B30E3B96-99FA-D0FE-84D5-2BF8FAF8097C}"/>
              </a:ext>
            </a:extLst>
          </p:cNvPr>
          <p:cNvSpPr>
            <a:spLocks noChangeAspect="1"/>
          </p:cNvSpPr>
          <p:nvPr/>
        </p:nvSpPr>
        <p:spPr>
          <a:xfrm>
            <a:off x="10978238" y="509641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81C2EAD8-E775-880B-73F1-F649734D99B7}"/>
              </a:ext>
            </a:extLst>
          </p:cNvPr>
          <p:cNvSpPr>
            <a:spLocks noChangeAspect="1"/>
          </p:cNvSpPr>
          <p:nvPr/>
        </p:nvSpPr>
        <p:spPr>
          <a:xfrm>
            <a:off x="11155879" y="509641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769A9A38-3281-B08A-2356-097A9C944044}"/>
              </a:ext>
            </a:extLst>
          </p:cNvPr>
          <p:cNvSpPr>
            <a:spLocks noChangeAspect="1"/>
          </p:cNvSpPr>
          <p:nvPr/>
        </p:nvSpPr>
        <p:spPr>
          <a:xfrm>
            <a:off x="11333520" y="509641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AF86FA76-3E88-C720-6EB2-362A4E975E3F}"/>
              </a:ext>
            </a:extLst>
          </p:cNvPr>
          <p:cNvSpPr>
            <a:spLocks noChangeAspect="1"/>
          </p:cNvSpPr>
          <p:nvPr/>
        </p:nvSpPr>
        <p:spPr>
          <a:xfrm>
            <a:off x="11511161" y="5096416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4CFC2F7-1156-D268-4C81-18E79597E696}"/>
              </a:ext>
            </a:extLst>
          </p:cNvPr>
          <p:cNvSpPr>
            <a:spLocks noChangeAspect="1"/>
          </p:cNvSpPr>
          <p:nvPr/>
        </p:nvSpPr>
        <p:spPr>
          <a:xfrm>
            <a:off x="11688803" y="5096416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4676741A-5A15-87E7-3D24-81E509B97600}"/>
              </a:ext>
            </a:extLst>
          </p:cNvPr>
          <p:cNvSpPr>
            <a:spLocks noChangeAspect="1"/>
          </p:cNvSpPr>
          <p:nvPr/>
        </p:nvSpPr>
        <p:spPr>
          <a:xfrm>
            <a:off x="10800597" y="528997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08C3DF2B-31C6-0402-D343-F1CF1C512309}"/>
              </a:ext>
            </a:extLst>
          </p:cNvPr>
          <p:cNvSpPr>
            <a:spLocks noChangeAspect="1"/>
          </p:cNvSpPr>
          <p:nvPr/>
        </p:nvSpPr>
        <p:spPr>
          <a:xfrm>
            <a:off x="10978238" y="528997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C422B58A-7CE1-44B9-0719-24D349468B34}"/>
              </a:ext>
            </a:extLst>
          </p:cNvPr>
          <p:cNvSpPr>
            <a:spLocks noChangeAspect="1"/>
          </p:cNvSpPr>
          <p:nvPr/>
        </p:nvSpPr>
        <p:spPr>
          <a:xfrm>
            <a:off x="11155879" y="528997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93F43720-0D48-AA14-1BAC-87C8EE4B40B5}"/>
              </a:ext>
            </a:extLst>
          </p:cNvPr>
          <p:cNvSpPr>
            <a:spLocks noChangeAspect="1"/>
          </p:cNvSpPr>
          <p:nvPr/>
        </p:nvSpPr>
        <p:spPr>
          <a:xfrm>
            <a:off x="11333520" y="528997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990D409A-C52D-19B7-89D6-5AC98B72B67A}"/>
              </a:ext>
            </a:extLst>
          </p:cNvPr>
          <p:cNvSpPr>
            <a:spLocks noChangeAspect="1"/>
          </p:cNvSpPr>
          <p:nvPr/>
        </p:nvSpPr>
        <p:spPr>
          <a:xfrm>
            <a:off x="11511161" y="5289970"/>
            <a:ext cx="132785" cy="132785"/>
          </a:xfrm>
          <a:prstGeom prst="ellipse">
            <a:avLst/>
          </a:prstGeom>
          <a:solidFill>
            <a:schemeClr val="accent5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7E19310E-BDF2-8981-C7D5-0A3205433C31}"/>
              </a:ext>
            </a:extLst>
          </p:cNvPr>
          <p:cNvSpPr>
            <a:spLocks noChangeAspect="1"/>
          </p:cNvSpPr>
          <p:nvPr/>
        </p:nvSpPr>
        <p:spPr>
          <a:xfrm>
            <a:off x="11688803" y="5289970"/>
            <a:ext cx="132785" cy="132785"/>
          </a:xfrm>
          <a:prstGeom prst="ellipse">
            <a:avLst/>
          </a:prstGeom>
          <a:solidFill>
            <a:schemeClr val="accent1">
              <a:alpha val="8979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7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85534-88BF-767E-E00B-9173AA1D3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D9646-7E13-469A-50EA-4EF03875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Deep Dive: </a:t>
            </a:r>
            <a:r>
              <a:rPr lang="en-US" sz="3600" dirty="0">
                <a:solidFill>
                  <a:schemeClr val="accent5"/>
                </a:solidFill>
              </a:rPr>
              <a:t>[Name of Priority Sub-Factor X]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8A369C61-4964-1621-D01C-706FBB7017BF}"/>
              </a:ext>
            </a:extLst>
          </p:cNvPr>
          <p:cNvSpPr txBox="1">
            <a:spLocks/>
          </p:cNvSpPr>
          <p:nvPr/>
        </p:nvSpPr>
        <p:spPr>
          <a:xfrm>
            <a:off x="8165284" y="6356349"/>
            <a:ext cx="3496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Housing Preservation – Home Repair Readiness</a:t>
            </a:r>
            <a:r>
              <a:rPr lang="en-US" dirty="0"/>
              <a:t>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fld id="{8F8BC7A6-BCD0-4F4F-90FB-6419F19A91F3}" type="slidenum">
              <a:rPr lang="en-US" smtClean="0"/>
              <a:pPr algn="r"/>
              <a:t>6</a:t>
            </a:fld>
            <a:endParaRPr lang="en-US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A017767-B493-5FE2-170D-3BA55E02428B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>
            <a:off x="1003139" y="1643605"/>
            <a:ext cx="10185721" cy="0"/>
          </a:xfrm>
          <a:prstGeom prst="line">
            <a:avLst/>
          </a:prstGeom>
          <a:ln w="254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363E617-E6D4-D86F-7C93-CAFEA743B50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57109" y="1793416"/>
            <a:ext cx="688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Inactive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6873CC-2B16-C448-30D6-0BF6CD6CFB0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900479" y="1793416"/>
            <a:ext cx="576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Ready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BDB7CF-DFBF-5C8C-2364-0C0CCBA9D8F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62140" y="179341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E90184-2061-111D-AA6B-23EDD7074E3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267416" y="179341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EDD151-D47D-36D0-3734-DC1827B9F6D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963629" y="179341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48599-2D53-76BE-5087-FF02CC9EFC6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63297" y="179341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249CB0-DF8E-78B9-B026-1D0C720A6A1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361236" y="179341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5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D607297-7DEC-2612-A13D-E47460F0D71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003139" y="1445871"/>
            <a:ext cx="0" cy="395468"/>
          </a:xfrm>
          <a:prstGeom prst="line">
            <a:avLst/>
          </a:prstGeom>
          <a:ln w="254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651357-8FC5-0EE0-9E7A-DD8105B053AA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11190789" y="1445871"/>
            <a:ext cx="0" cy="395468"/>
          </a:xfrm>
          <a:prstGeom prst="line">
            <a:avLst/>
          </a:prstGeom>
          <a:ln w="254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B9A6640-DC4A-370C-FE7A-B36532FBAAE3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2701081" y="1522401"/>
            <a:ext cx="0" cy="242408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8C7DFDC-6909-F93F-C9D7-497009401A49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4399023" y="1522401"/>
            <a:ext cx="0" cy="242408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6FB236E-96BC-0DD9-241F-EBEEB41A687C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6096965" y="1522401"/>
            <a:ext cx="0" cy="242408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97ECEDB-86DE-0661-FE03-0D6C4714A876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7794907" y="1522401"/>
            <a:ext cx="0" cy="242408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B094015-AECB-1F7E-2A4B-D451810CD5CF}"/>
              </a:ext>
            </a:extLst>
          </p:cNvPr>
          <p:cNvCxnSpPr>
            <a:cxnSpLocks noGrp="1" noRot="1" noMove="1" noResize="1" noEditPoints="1" noAdjustHandles="1" noChangeArrowheads="1" noChangeShapeType="1"/>
          </p:cNvCxnSpPr>
          <p:nvPr/>
        </p:nvCxnSpPr>
        <p:spPr>
          <a:xfrm flipV="1">
            <a:off x="9492849" y="1522401"/>
            <a:ext cx="0" cy="242408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6A4F541B-581C-36E7-EFBC-51485A97A5EB}"/>
              </a:ext>
            </a:extLst>
          </p:cNvPr>
          <p:cNvSpPr>
            <a:spLocks noChangeAspect="1"/>
          </p:cNvSpPr>
          <p:nvPr/>
        </p:nvSpPr>
        <p:spPr>
          <a:xfrm>
            <a:off x="3172905" y="1519998"/>
            <a:ext cx="250788" cy="250788"/>
          </a:xfrm>
          <a:prstGeom prst="ellipse">
            <a:avLst/>
          </a:prstGeom>
          <a:solidFill>
            <a:schemeClr val="accent5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796C8FA-2A31-1CDD-B5F5-06A21D557753}"/>
              </a:ext>
            </a:extLst>
          </p:cNvPr>
          <p:cNvSpPr>
            <a:spLocks noChangeAspect="1"/>
          </p:cNvSpPr>
          <p:nvPr/>
        </p:nvSpPr>
        <p:spPr>
          <a:xfrm>
            <a:off x="4785181" y="1519998"/>
            <a:ext cx="250788" cy="250788"/>
          </a:xfrm>
          <a:prstGeom prst="ellipse">
            <a:avLst/>
          </a:prstGeom>
          <a:solidFill>
            <a:schemeClr val="accent5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2F237B2-2B5F-E835-CEE8-A3970F35CAD6}"/>
              </a:ext>
            </a:extLst>
          </p:cNvPr>
          <p:cNvSpPr>
            <a:spLocks noChangeAspect="1"/>
          </p:cNvSpPr>
          <p:nvPr/>
        </p:nvSpPr>
        <p:spPr>
          <a:xfrm>
            <a:off x="9723590" y="1519998"/>
            <a:ext cx="250788" cy="250788"/>
          </a:xfrm>
          <a:prstGeom prst="ellipse">
            <a:avLst/>
          </a:prstGeom>
          <a:solidFill>
            <a:schemeClr val="accent5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3877FCE-C3F6-B269-7A93-EC7A043E20B3}"/>
              </a:ext>
            </a:extLst>
          </p:cNvPr>
          <p:cNvSpPr>
            <a:spLocks noChangeAspect="1"/>
          </p:cNvSpPr>
          <p:nvPr/>
        </p:nvSpPr>
        <p:spPr>
          <a:xfrm>
            <a:off x="8989991" y="1519998"/>
            <a:ext cx="250788" cy="250788"/>
          </a:xfrm>
          <a:prstGeom prst="ellipse">
            <a:avLst/>
          </a:prstGeom>
          <a:solidFill>
            <a:schemeClr val="accent5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2EC774D-FA91-4796-A0FE-95F1CA0CC7DF}"/>
              </a:ext>
            </a:extLst>
          </p:cNvPr>
          <p:cNvSpPr>
            <a:spLocks noChangeAspect="1"/>
          </p:cNvSpPr>
          <p:nvPr/>
        </p:nvSpPr>
        <p:spPr>
          <a:xfrm>
            <a:off x="7166655" y="1519998"/>
            <a:ext cx="250788" cy="250788"/>
          </a:xfrm>
          <a:prstGeom prst="ellipse">
            <a:avLst/>
          </a:prstGeom>
          <a:solidFill>
            <a:schemeClr val="accent5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66DCCED-14A5-6F4D-707D-6A1198844551}"/>
              </a:ext>
            </a:extLst>
          </p:cNvPr>
          <p:cNvSpPr>
            <a:spLocks noChangeAspect="1"/>
          </p:cNvSpPr>
          <p:nvPr/>
        </p:nvSpPr>
        <p:spPr>
          <a:xfrm>
            <a:off x="6307227" y="1519998"/>
            <a:ext cx="250788" cy="250788"/>
          </a:xfrm>
          <a:prstGeom prst="ellipse">
            <a:avLst/>
          </a:prstGeom>
          <a:solidFill>
            <a:schemeClr val="accent1">
              <a:alpha val="901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1A109F6-8790-1542-87B0-EF3F223F42EC}"/>
              </a:ext>
            </a:extLst>
          </p:cNvPr>
          <p:cNvSpPr txBox="1"/>
          <p:nvPr/>
        </p:nvSpPr>
        <p:spPr>
          <a:xfrm>
            <a:off x="809469" y="2398432"/>
            <a:ext cx="4565381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Sub-Factor Recap</a:t>
            </a:r>
          </a:p>
          <a:p>
            <a:endParaRPr lang="en-US" sz="1400" dirty="0">
              <a:latin typeface="Raleway" pitchFamily="2" charset="77"/>
            </a:endParaRPr>
          </a:p>
          <a:p>
            <a:r>
              <a:rPr lang="en-US" b="1" dirty="0">
                <a:latin typeface="Raleway" pitchFamily="2" charset="77"/>
              </a:rPr>
              <a:t>Definition:</a:t>
            </a:r>
            <a:br>
              <a:rPr lang="en-US" dirty="0">
                <a:latin typeface="Raleway" pitchFamily="2" charset="77"/>
              </a:rPr>
            </a:br>
            <a:r>
              <a:rPr lang="en-US" dirty="0">
                <a:latin typeface="Raleway" pitchFamily="2" charset="77"/>
              </a:rPr>
              <a:t>[Select Sub-factor and Definition from Readiness Guide.]</a:t>
            </a:r>
          </a:p>
          <a:p>
            <a:endParaRPr lang="en-US" dirty="0">
              <a:latin typeface="Raleway" pitchFamily="2" charset="77"/>
            </a:endParaRPr>
          </a:p>
          <a:p>
            <a:r>
              <a:rPr lang="en-US" b="1" dirty="0">
                <a:latin typeface="Raleway" pitchFamily="2" charset="77"/>
              </a:rPr>
              <a:t>Guiding Question:</a:t>
            </a:r>
            <a:br>
              <a:rPr lang="en-US" dirty="0">
                <a:latin typeface="Raleway" pitchFamily="2" charset="77"/>
              </a:rPr>
            </a:br>
            <a:r>
              <a:rPr lang="en-US" dirty="0">
                <a:latin typeface="Raleway" pitchFamily="2" charset="77"/>
              </a:rPr>
              <a:t>[Select Sub-factor Guiding Question from Readiness Guide.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384493-9892-06B6-F8FC-B9020CCD0C33}"/>
              </a:ext>
            </a:extLst>
          </p:cNvPr>
          <p:cNvSpPr txBox="1"/>
          <p:nvPr/>
        </p:nvSpPr>
        <p:spPr>
          <a:xfrm>
            <a:off x="810848" y="5642179"/>
            <a:ext cx="4744409" cy="584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dirty="0">
                <a:latin typeface="Raleway" pitchFamily="2" charset="77"/>
              </a:rPr>
              <a:t>Goal: </a:t>
            </a:r>
            <a:r>
              <a:rPr lang="en-US" sz="1600" dirty="0">
                <a:latin typeface="Raleway" pitchFamily="2" charset="77"/>
              </a:rPr>
              <a:t>Let’s agree on one consensus score that best reflects our current reality as a team.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79761C7-BD76-79F6-4827-DA044CEB4998}"/>
              </a:ext>
            </a:extLst>
          </p:cNvPr>
          <p:cNvSpPr txBox="1"/>
          <p:nvPr/>
        </p:nvSpPr>
        <p:spPr>
          <a:xfrm>
            <a:off x="6041464" y="2432665"/>
            <a:ext cx="562038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Discussion Prompts</a:t>
            </a:r>
          </a:p>
          <a:p>
            <a:endParaRPr lang="en-US" sz="1400" dirty="0">
              <a:latin typeface="Raleway" pitchFamily="2" charset="77"/>
            </a:endParaRPr>
          </a:p>
          <a:p>
            <a:r>
              <a:rPr lang="en-US" dirty="0">
                <a:latin typeface="Raleway" pitchFamily="2" charset="77"/>
              </a:rPr>
              <a:t>- For those who scored higher, what specific evidence did you see that led to your score?</a:t>
            </a:r>
          </a:p>
          <a:p>
            <a:endParaRPr lang="en-US" dirty="0">
              <a:latin typeface="Raleway" pitchFamily="2" charset="77"/>
            </a:endParaRPr>
          </a:p>
          <a:p>
            <a:r>
              <a:rPr lang="en-US" dirty="0">
                <a:latin typeface="Raleway" pitchFamily="2" charset="77"/>
              </a:rPr>
              <a:t>- For those who scored lower, what is missing that kept you at your score?</a:t>
            </a:r>
          </a:p>
          <a:p>
            <a:endParaRPr lang="en-US" dirty="0">
              <a:latin typeface="Raleway" pitchFamily="2" charset="77"/>
            </a:endParaRPr>
          </a:p>
          <a:p>
            <a:r>
              <a:rPr lang="en-US" dirty="0">
                <a:latin typeface="Raleway" pitchFamily="2" charset="77"/>
              </a:rPr>
              <a:t>- What would it take to move our collective readiness to the next level?</a:t>
            </a:r>
          </a:p>
        </p:txBody>
      </p:sp>
    </p:spTree>
    <p:extLst>
      <p:ext uri="{BB962C8B-B14F-4D97-AF65-F5344CB8AC3E}">
        <p14:creationId xmlns:p14="http://schemas.microsoft.com/office/powerpoint/2010/main" val="1649293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4BE50-9D8B-8DCF-B12F-4B48DF9D2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74E5-41B3-7465-CAB7-D6ACEAD72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1158650" cy="910102"/>
          </a:xfrm>
        </p:spPr>
        <p:txBody>
          <a:bodyPr>
            <a:normAutofit/>
          </a:bodyPr>
          <a:lstStyle/>
          <a:p>
            <a:r>
              <a:rPr lang="en-US" sz="3600" dirty="0"/>
              <a:t>Action Planning: </a:t>
            </a:r>
            <a:r>
              <a:rPr lang="en-US" sz="3600" dirty="0">
                <a:solidFill>
                  <a:schemeClr val="accent5"/>
                </a:solidFill>
              </a:rPr>
              <a:t>[Name of Priority Sub-Factor X]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EDF33-BC67-2580-C15D-B97E51DD3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152" y="1178648"/>
            <a:ext cx="11131696" cy="1174808"/>
          </a:xfr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lIns="182880" tIns="182880" rIns="182880" bIns="182880" numCol="1" spcCol="182880"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Raleway" pitchFamily="2" charset="77"/>
              </a:rPr>
              <a:t>Our Consensus Score: </a:t>
            </a:r>
            <a:r>
              <a:rPr lang="en-US" sz="1800" b="1" dirty="0">
                <a:solidFill>
                  <a:schemeClr val="accent1"/>
                </a:solidFill>
                <a:latin typeface="Raleway" pitchFamily="2" charset="77"/>
              </a:rPr>
              <a:t>[Level, e.g., "Exploring"] </a:t>
            </a:r>
          </a:p>
          <a:p>
            <a:pPr marL="0" indent="0">
              <a:buNone/>
            </a:pPr>
            <a:r>
              <a:rPr lang="en-US" sz="1800" b="1" dirty="0">
                <a:latin typeface="Raleway" pitchFamily="2" charset="77"/>
              </a:rPr>
              <a:t>Our Strategic Focus: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  <a:latin typeface="Raleway" pitchFamily="2" charset="77"/>
              </a:rPr>
              <a:t>Based on this score, our immediate </a:t>
            </a:r>
            <a:r>
              <a:rPr lang="en-US" sz="1800" b="1" dirty="0">
                <a:latin typeface="Raleway" pitchFamily="2" charset="77"/>
              </a:rPr>
              <a:t>priority is </a:t>
            </a:r>
            <a:r>
              <a:rPr lang="en-US" sz="1800" b="1" dirty="0">
                <a:solidFill>
                  <a:schemeClr val="accent1"/>
                </a:solidFill>
                <a:latin typeface="Raleway" pitchFamily="2" charset="77"/>
              </a:rPr>
              <a:t>[Focus Area from Readiness Guide, e.g., "Strategy and Piloting"].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2C0B4F1-8CB7-E59E-78C4-869201502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0152" y="6356350"/>
            <a:ext cx="3496564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F8BC7A6-BCD0-4F4F-90FB-6419F19A91F3}" type="slidenum">
              <a:rPr lang="en-US" smtClean="0"/>
              <a:pPr/>
              <a:t>7</a:t>
            </a:fld>
            <a:r>
              <a:rPr lang="en-US" dirty="0"/>
              <a:t>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</a:t>
            </a:r>
            <a:r>
              <a:rPr lang="en-US" sz="10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Housing Preservation – Home Repair Readiness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026C225-816D-123B-2361-1E319295875B}"/>
              </a:ext>
            </a:extLst>
          </p:cNvPr>
          <p:cNvSpPr txBox="1">
            <a:spLocks/>
          </p:cNvSpPr>
          <p:nvPr/>
        </p:nvSpPr>
        <p:spPr>
          <a:xfrm>
            <a:off x="530152" y="2520845"/>
            <a:ext cx="11131696" cy="361013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vert="horz" lIns="182880" tIns="182880" rIns="182880" bIns="182880" numCol="1" spcCol="18288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Raleway" pitchFamily="2" charset="77"/>
              </a:rPr>
              <a:t>What are 1-2 concrete, practical steps we can take in the next 3 months to move the needle on this?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b="1" dirty="0">
              <a:latin typeface="Raleway" pitchFamily="2" charset="77"/>
            </a:endParaRPr>
          </a:p>
          <a:p>
            <a:pPr lvl="1"/>
            <a:r>
              <a:rPr lang="en-US" sz="1800" dirty="0">
                <a:latin typeface="Raleway" pitchFamily="2" charset="77"/>
              </a:rPr>
              <a:t>[Facilitator Note 1] </a:t>
            </a:r>
          </a:p>
          <a:p>
            <a:pPr lvl="1"/>
            <a:r>
              <a:rPr lang="en-US" sz="1800" dirty="0">
                <a:latin typeface="Raleway" pitchFamily="2" charset="77"/>
              </a:rPr>
              <a:t>[Facilitator Note 2]</a:t>
            </a:r>
          </a:p>
          <a:p>
            <a:pPr lvl="1"/>
            <a:r>
              <a:rPr lang="en-US" sz="1800" dirty="0">
                <a:latin typeface="Raleway" pitchFamily="2" charset="77"/>
              </a:rPr>
              <a:t>[Facilitator Note 3]</a:t>
            </a:r>
          </a:p>
          <a:p>
            <a:pPr lvl="1"/>
            <a:r>
              <a:rPr lang="en-US" sz="1800" dirty="0">
                <a:latin typeface="Raleway" pitchFamily="2" charset="77"/>
              </a:rPr>
              <a:t>[Facilitator Note 4]</a:t>
            </a:r>
            <a:endParaRPr lang="en-US" sz="1800" dirty="0">
              <a:solidFill>
                <a:schemeClr val="accent1"/>
              </a:solidFill>
              <a:latin typeface="Raleway" pitchFamily="2" charset="77"/>
            </a:endParaRPr>
          </a:p>
          <a:p>
            <a:pPr lvl="1"/>
            <a:r>
              <a:rPr lang="en-US" sz="1800" dirty="0">
                <a:latin typeface="Raleway" pitchFamily="2" charset="77"/>
              </a:rPr>
              <a:t>[Facilitator Note 5]</a:t>
            </a:r>
            <a:endParaRPr lang="en-US" sz="1800" dirty="0">
              <a:solidFill>
                <a:schemeClr val="accent1"/>
              </a:solidFill>
              <a:latin typeface="Raleway" pitchFamily="2" charset="77"/>
            </a:endParaRPr>
          </a:p>
          <a:p>
            <a:pPr lvl="1"/>
            <a:r>
              <a:rPr lang="en-US" sz="1800" dirty="0">
                <a:latin typeface="Raleway" pitchFamily="2" charset="77"/>
              </a:rPr>
              <a:t>[Facilitator Note 6]</a:t>
            </a:r>
            <a:endParaRPr lang="en-US" sz="1800" dirty="0">
              <a:solidFill>
                <a:schemeClr val="accent1"/>
              </a:solidFill>
              <a:latin typeface="Raleway" pitchFamily="2" charset="77"/>
            </a:endParaRPr>
          </a:p>
          <a:p>
            <a:pPr lvl="1"/>
            <a:endParaRPr lang="en-US" sz="1800" dirty="0">
              <a:solidFill>
                <a:schemeClr val="accent1"/>
              </a:solidFill>
              <a:latin typeface="Ralewa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6401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A9305-C1A8-ADB1-FE31-BC6BF89D2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B4AF9-2DD0-8FBB-BC0B-3A20186A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53" y="268545"/>
            <a:ext cx="10515600" cy="910102"/>
          </a:xfrm>
        </p:spPr>
        <p:txBody>
          <a:bodyPr>
            <a:normAutofit/>
          </a:bodyPr>
          <a:lstStyle/>
          <a:p>
            <a:r>
              <a:rPr lang="en-US" sz="3600" dirty="0"/>
              <a:t>Our 3-Month Action Plan at-a-Glance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71F7F-B035-84AC-D186-75857765C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728" y="1336110"/>
            <a:ext cx="9907847" cy="503200"/>
          </a:xfrm>
        </p:spPr>
        <p:txBody>
          <a:bodyPr numCol="1" spcCol="182880"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Raleway" pitchFamily="2" charset="77"/>
              </a:rPr>
              <a:t>Here is a summary of the priorities and actions we've committed to today.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F8F8582-9EE6-EA52-A768-12B663C89BCA}"/>
              </a:ext>
            </a:extLst>
          </p:cNvPr>
          <p:cNvSpPr txBox="1">
            <a:spLocks/>
          </p:cNvSpPr>
          <p:nvPr/>
        </p:nvSpPr>
        <p:spPr>
          <a:xfrm>
            <a:off x="8165284" y="6356349"/>
            <a:ext cx="3496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U.S. Housing Preservation – Home Repair Readiness</a:t>
            </a:r>
            <a:r>
              <a:rPr lang="en-US" dirty="0"/>
              <a:t> </a:t>
            </a:r>
            <a:r>
              <a:rPr lang="en-US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| </a:t>
            </a:r>
            <a:fld id="{8F8BC7A6-BCD0-4F4F-90FB-6419F19A91F3}" type="slidenum">
              <a:rPr lang="en-US" smtClean="0"/>
              <a:pPr algn="r"/>
              <a:t>8</a:t>
            </a:fld>
            <a:endParaRPr lang="en-US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2FBE237-B068-6536-C438-9091070325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592285"/>
              </p:ext>
            </p:extLst>
          </p:nvPr>
        </p:nvGraphicFramePr>
        <p:xfrm>
          <a:off x="1569720" y="2342645"/>
          <a:ext cx="905256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7520">
                  <a:extLst>
                    <a:ext uri="{9D8B030D-6E8A-4147-A177-3AD203B41FA5}">
                      <a16:colId xmlns:a16="http://schemas.microsoft.com/office/drawing/2014/main" val="2063353102"/>
                    </a:ext>
                  </a:extLst>
                </a:gridCol>
                <a:gridCol w="2307546">
                  <a:extLst>
                    <a:ext uri="{9D8B030D-6E8A-4147-A177-3AD203B41FA5}">
                      <a16:colId xmlns:a16="http://schemas.microsoft.com/office/drawing/2014/main" val="4070359462"/>
                    </a:ext>
                  </a:extLst>
                </a:gridCol>
                <a:gridCol w="3727494">
                  <a:extLst>
                    <a:ext uri="{9D8B030D-6E8A-4147-A177-3AD203B41FA5}">
                      <a16:colId xmlns:a16="http://schemas.microsoft.com/office/drawing/2014/main" val="725268718"/>
                    </a:ext>
                  </a:extLst>
                </a:gridCol>
              </a:tblGrid>
              <a:tr h="754380"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bg1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Priority 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bg1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Consensus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bg1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Key Action Items</a:t>
                      </a:r>
                      <a:br>
                        <a:rPr lang="en-US" b="1" i="0" dirty="0">
                          <a:solidFill>
                            <a:schemeClr val="bg1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</a:br>
                      <a:r>
                        <a:rPr lang="en-US" b="1" i="0" dirty="0">
                          <a:solidFill>
                            <a:schemeClr val="bg1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(Next 90 Days)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8006857"/>
                  </a:ext>
                </a:extLst>
              </a:tr>
              <a:tr h="7543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[Priority Sub-Factor 1]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[Agreed Score 1]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[Action Item 1.1]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3379273"/>
                  </a:ext>
                </a:extLst>
              </a:tr>
              <a:tr h="7543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[Priority Sub-Factor 2]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[Agreed Score 2]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[Action Item 1.2]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177911"/>
                  </a:ext>
                </a:extLst>
              </a:tr>
              <a:tr h="75438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[Priority Sub-Factor 3]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[Agreed Score 3]</a:t>
                      </a:r>
                    </a:p>
                    <a:p>
                      <a:pPr algn="l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[Action Item 1.3]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444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4327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HFHI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ABD8"/>
      </a:accent1>
      <a:accent2>
        <a:srgbClr val="C0D300"/>
      </a:accent2>
      <a:accent3>
        <a:srgbClr val="325788"/>
      </a:accent3>
      <a:accent4>
        <a:srgbClr val="39AD2C"/>
      </a:accent4>
      <a:accent5>
        <a:srgbClr val="FF7F40"/>
      </a:accent5>
      <a:accent6>
        <a:srgbClr val="A5343A"/>
      </a:accent6>
      <a:hlink>
        <a:srgbClr val="467886"/>
      </a:hlink>
      <a:folHlink>
        <a:srgbClr val="96607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c52f616-41bb-4649-aebc-03e96dec39c3">
      <Terms xmlns="http://schemas.microsoft.com/office/infopath/2007/PartnerControls"/>
    </lcf76f155ced4ddcb4097134ff3c332f>
    <TaxCatchAll xmlns="e49e8a3b-04b7-4212-bf8e-880b6c9b9e1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07E563C4A5834A84E574C421FB6D88" ma:contentTypeVersion="17" ma:contentTypeDescription="Create a new document." ma:contentTypeScope="" ma:versionID="b621fcc241d65f02d29b415f36302b91">
  <xsd:schema xmlns:xsd="http://www.w3.org/2001/XMLSchema" xmlns:xs="http://www.w3.org/2001/XMLSchema" xmlns:p="http://schemas.microsoft.com/office/2006/metadata/properties" xmlns:ns2="e49e8a3b-04b7-4212-bf8e-880b6c9b9e13" xmlns:ns3="3c52f616-41bb-4649-aebc-03e96dec39c3" targetNamespace="http://schemas.microsoft.com/office/2006/metadata/properties" ma:root="true" ma:fieldsID="c51e0740606ddd8d7f64d845eeee0045" ns2:_="" ns3:_="">
    <xsd:import namespace="e49e8a3b-04b7-4212-bf8e-880b6c9b9e13"/>
    <xsd:import namespace="3c52f616-41bb-4649-aebc-03e96dec39c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9e8a3b-04b7-4212-bf8e-880b6c9b9e1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0aed708a-3e5c-47e0-9f36-b3596b98ccfc}" ma:internalName="TaxCatchAll" ma:showField="CatchAllData" ma:web="e49e8a3b-04b7-4212-bf8e-880b6c9b9e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52f616-41bb-4649-aebc-03e96dec39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81a6662c-16b3-437a-8923-55b9474192d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254EA9-C82D-4529-8D15-FB354073CD41}">
  <ds:schemaRefs>
    <ds:schemaRef ds:uri="e49e8a3b-04b7-4212-bf8e-880b6c9b9e13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3c52f616-41bb-4649-aebc-03e96dec39c3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75B48C3-DAEE-44F7-AFAB-6CA43DF181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9e8a3b-04b7-4212-bf8e-880b6c9b9e13"/>
    <ds:schemaRef ds:uri="3c52f616-41bb-4649-aebc-03e96dec39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AF797D-850E-48AA-8D76-46462AF40B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141471</TotalTime>
  <Words>2197</Words>
  <Application>Microsoft Macintosh PowerPoint</Application>
  <PresentationFormat>Widescreen</PresentationFormat>
  <Paragraphs>233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Aptos Narrow</vt:lpstr>
      <vt:lpstr>Arial</vt:lpstr>
      <vt:lpstr>Calibri</vt:lpstr>
      <vt:lpstr>Helvetica</vt:lpstr>
      <vt:lpstr>Helvetica Neue</vt:lpstr>
      <vt:lpstr>Helvetica Neue Light</vt:lpstr>
      <vt:lpstr>Helvetica Neue Thin</vt:lpstr>
      <vt:lpstr>Raleway</vt:lpstr>
      <vt:lpstr>Office Theme</vt:lpstr>
      <vt:lpstr>PowerPoint Presentation</vt:lpstr>
      <vt:lpstr>Repair Pre-Launch Planning Agenda</vt:lpstr>
      <vt:lpstr>Goals for This Session</vt:lpstr>
      <vt:lpstr>Our Four-Step Journey to This Room</vt:lpstr>
      <vt:lpstr>Our Collective Readiness: A First Look</vt:lpstr>
      <vt:lpstr>Deep Dive: [Name of Priority Sub-Factor X]</vt:lpstr>
      <vt:lpstr>Action Planning: [Name of Priority Sub-Factor X]</vt:lpstr>
      <vt:lpstr>Our 3-Month Action Plan at-a-Glance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Post-Assessment Planning - Readiness</dc:title>
  <dc:subject/>
  <dc:creator>Jerry Zuniga</dc:creator>
  <cp:keywords/>
  <dc:description/>
  <cp:lastModifiedBy>Jerry Zuniga</cp:lastModifiedBy>
  <cp:revision>606</cp:revision>
  <cp:lastPrinted>2025-12-11T19:11:45Z</cp:lastPrinted>
  <dcterms:created xsi:type="dcterms:W3CDTF">2024-01-19T21:54:13Z</dcterms:created>
  <dcterms:modified xsi:type="dcterms:W3CDTF">2025-12-21T17:10:01Z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0x010100D207E563C4A5834A84E574C421FB6D88</vt:lpwstr>
  </property>
  <property fmtid="{D5CDD505-2E9C-101B-9397-08002B2CF9AE}" pid="3" name="MediaServiceImageTags">
    <vt:lpwstr/>
  </property>
</Properties>
</file>

<file path=docProps/thumbnail.jpeg>
</file>